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2" r:id="rId1"/>
  </p:sldMasterIdLst>
  <p:notesMasterIdLst>
    <p:notesMasterId r:id="rId43"/>
  </p:notesMasterIdLst>
  <p:sldIdLst>
    <p:sldId id="270" r:id="rId2"/>
    <p:sldId id="271" r:id="rId3"/>
    <p:sldId id="275" r:id="rId4"/>
    <p:sldId id="272" r:id="rId5"/>
    <p:sldId id="273" r:id="rId6"/>
    <p:sldId id="276" r:id="rId7"/>
    <p:sldId id="277" r:id="rId8"/>
    <p:sldId id="278" r:id="rId9"/>
    <p:sldId id="279" r:id="rId10"/>
    <p:sldId id="280" r:id="rId11"/>
    <p:sldId id="281" r:id="rId12"/>
    <p:sldId id="292" r:id="rId13"/>
    <p:sldId id="289" r:id="rId14"/>
    <p:sldId id="290" r:id="rId15"/>
    <p:sldId id="282" r:id="rId16"/>
    <p:sldId id="283" r:id="rId17"/>
    <p:sldId id="284" r:id="rId18"/>
    <p:sldId id="286" r:id="rId19"/>
    <p:sldId id="287" r:id="rId20"/>
    <p:sldId id="288" r:id="rId21"/>
    <p:sldId id="293" r:id="rId22"/>
    <p:sldId id="294" r:id="rId23"/>
    <p:sldId id="295" r:id="rId24"/>
    <p:sldId id="296" r:id="rId25"/>
    <p:sldId id="297" r:id="rId26"/>
    <p:sldId id="303" r:id="rId27"/>
    <p:sldId id="268" r:id="rId28"/>
    <p:sldId id="298" r:id="rId29"/>
    <p:sldId id="299" r:id="rId30"/>
    <p:sldId id="300" r:id="rId31"/>
    <p:sldId id="301" r:id="rId32"/>
    <p:sldId id="313" r:id="rId33"/>
    <p:sldId id="302" r:id="rId34"/>
    <p:sldId id="304" r:id="rId35"/>
    <p:sldId id="306" r:id="rId36"/>
    <p:sldId id="312" r:id="rId37"/>
    <p:sldId id="307" r:id="rId38"/>
    <p:sldId id="309" r:id="rId39"/>
    <p:sldId id="314" r:id="rId40"/>
    <p:sldId id="305" r:id="rId41"/>
    <p:sldId id="31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87" autoAdjust="0"/>
  </p:normalViewPr>
  <p:slideViewPr>
    <p:cSldViewPr snapToGrid="0" snapToObjects="1">
      <p:cViewPr varScale="1">
        <p:scale>
          <a:sx n="65" d="100"/>
          <a:sy n="65" d="100"/>
        </p:scale>
        <p:origin x="-140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0B94D-89F3-CF4E-B04E-EC932475B4C6}" type="datetimeFigureOut">
              <a:rPr lang="en-US" smtClean="0"/>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563EA-F414-5448-91F1-915C1072474C}" type="slidenum">
              <a:rPr lang="en-US" smtClean="0"/>
              <a:t>‹#›</a:t>
            </a:fld>
            <a:endParaRPr lang="en-US"/>
          </a:p>
        </p:txBody>
      </p:sp>
    </p:spTree>
    <p:extLst>
      <p:ext uri="{BB962C8B-B14F-4D97-AF65-F5344CB8AC3E}">
        <p14:creationId xmlns:p14="http://schemas.microsoft.com/office/powerpoint/2010/main" val="2285239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Good morning! Thank you so much for introduction Allison and inviting me to speak this morning. It’s hard to believe that my adventure with Terp Farm began just about a year ago now.</a:t>
            </a:r>
          </a:p>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I’ll first give you a brief introduction about myself.  My name is </a:t>
            </a:r>
            <a:r>
              <a:rPr lang="en-US" sz="1200" kern="1200" dirty="0" err="1" smtClean="0">
                <a:solidFill>
                  <a:schemeClr val="tx1"/>
                </a:solidFill>
                <a:effectLst/>
                <a:latin typeface="+mn-lt"/>
                <a:ea typeface="+mn-ea"/>
                <a:cs typeface="+mn-cs"/>
              </a:rPr>
              <a:t>Karyn</a:t>
            </a:r>
            <a:r>
              <a:rPr lang="en-US" sz="1200" kern="1200" dirty="0" smtClean="0">
                <a:solidFill>
                  <a:schemeClr val="tx1"/>
                </a:solidFill>
                <a:effectLst/>
                <a:latin typeface="+mn-lt"/>
                <a:ea typeface="+mn-ea"/>
                <a:cs typeface="+mn-cs"/>
              </a:rPr>
              <a:t> Owens and I’m a Senior Plant Science student here at the university focusing on Horticulture and Crop Production as well as minoring in Sustainability. I was born and raised in Calvert County, just 30 minutes south of Annapolis, where I also received my Associate’s degree from the College of Southern Maryland. I grew up on family farmland, but didn’t realize I wanted to farm myself until I was almost 20. I’ve spent the last two summers working on organic vegetables farm and I’m so excited to share that passion with you today.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From the moment I discovered that the Department of Dining Services was looking for full-time </a:t>
            </a:r>
            <a:r>
              <a:rPr lang="en-US" sz="1200" i="1" kern="1200" dirty="0" smtClean="0">
                <a:solidFill>
                  <a:schemeClr val="tx1"/>
                </a:solidFill>
                <a:effectLst/>
                <a:latin typeface="+mn-lt"/>
                <a:ea typeface="+mn-ea"/>
                <a:cs typeface="+mn-cs"/>
              </a:rPr>
              <a:t>Terp Farm Student Staff</a:t>
            </a:r>
            <a:r>
              <a:rPr lang="en-US" sz="1200" kern="1200" dirty="0" smtClean="0">
                <a:solidFill>
                  <a:schemeClr val="tx1"/>
                </a:solidFill>
                <a:effectLst/>
                <a:latin typeface="+mn-lt"/>
                <a:ea typeface="+mn-ea"/>
                <a:cs typeface="+mn-cs"/>
              </a:rPr>
              <a:t> members for the summer of 2014, I knew it was an experience that I wanted to be apart of. I first heard about the project through a TA for Professor Walsh’s introduction class last spring and rushed home to send the application in as soon as I could. And I’m fortunate that that dream became a reality this past summer, which inspired me to apply for this position again for the summer of 2015.  But so much has happened in a year and I’ll paint a picture for you of seasons on the farm.</a:t>
            </a:r>
          </a:p>
          <a:p>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12</a:t>
            </a:fld>
            <a:endParaRPr lang="en-US"/>
          </a:p>
        </p:txBody>
      </p:sp>
    </p:spTree>
    <p:extLst>
      <p:ext uri="{BB962C8B-B14F-4D97-AF65-F5344CB8AC3E}">
        <p14:creationId xmlns:p14="http://schemas.microsoft.com/office/powerpoint/2010/main" val="146011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The field had previously been used for corn and soybean production.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We started from scratch essentially out in the field for our intensive vegetable production.</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21</a:t>
            </a:fld>
            <a:endParaRPr lang="en-US"/>
          </a:p>
        </p:txBody>
      </p:sp>
    </p:spTree>
    <p:extLst>
      <p:ext uri="{BB962C8B-B14F-4D97-AF65-F5344CB8AC3E}">
        <p14:creationId xmlns:p14="http://schemas.microsoft.com/office/powerpoint/2010/main" val="418147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Most of our seeding was done by hand or broadcast, but here I got to use the seeder to plant sweet corn.</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22</a:t>
            </a:fld>
            <a:endParaRPr lang="en-US"/>
          </a:p>
        </p:txBody>
      </p:sp>
    </p:spTree>
    <p:extLst>
      <p:ext uri="{BB962C8B-B14F-4D97-AF65-F5344CB8AC3E}">
        <p14:creationId xmlns:p14="http://schemas.microsoft.com/office/powerpoint/2010/main" val="271674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And here’s our squash in the field.</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23</a:t>
            </a:fld>
            <a:endParaRPr lang="en-US"/>
          </a:p>
        </p:txBody>
      </p:sp>
    </p:spTree>
    <p:extLst>
      <p:ext uri="{BB962C8B-B14F-4D97-AF65-F5344CB8AC3E}">
        <p14:creationId xmlns:p14="http://schemas.microsoft.com/office/powerpoint/2010/main" val="2908686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Guy harvesting zucchini!</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24</a:t>
            </a:fld>
            <a:endParaRPr lang="en-US"/>
          </a:p>
        </p:txBody>
      </p:sp>
    </p:spTree>
    <p:extLst>
      <p:ext uri="{BB962C8B-B14F-4D97-AF65-F5344CB8AC3E}">
        <p14:creationId xmlns:p14="http://schemas.microsoft.com/office/powerpoint/2010/main" val="159784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Here’s Guy hanging out in our cover crop planting with soon-to-be sunflowers.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Cover crop rotation is a very important part of our sustainability at Terp Farm.</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25</a:t>
            </a:fld>
            <a:endParaRPr lang="en-US"/>
          </a:p>
        </p:txBody>
      </p:sp>
    </p:spTree>
    <p:extLst>
      <p:ext uri="{BB962C8B-B14F-4D97-AF65-F5344CB8AC3E}">
        <p14:creationId xmlns:p14="http://schemas.microsoft.com/office/powerpoint/2010/main" val="91675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 quick look at one of our first harvests. Squash, cucumbers, and zucchini. Our baby patty pans!</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26</a:t>
            </a:fld>
            <a:endParaRPr lang="en-US"/>
          </a:p>
        </p:txBody>
      </p:sp>
    </p:spTree>
    <p:extLst>
      <p:ext uri="{BB962C8B-B14F-4D97-AF65-F5344CB8AC3E}">
        <p14:creationId xmlns:p14="http://schemas.microsoft.com/office/powerpoint/2010/main" val="245148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We went on field</a:t>
            </a:r>
            <a:r>
              <a:rPr lang="en-US" b="1" baseline="0" dirty="0" smtClean="0"/>
              <a:t> trips throughout the summer including a No-Till Seminar and visits to other MD farms</a:t>
            </a:r>
            <a:endParaRPr lang="en-US" b="1" dirty="0"/>
          </a:p>
        </p:txBody>
      </p:sp>
      <p:sp>
        <p:nvSpPr>
          <p:cNvPr id="4" name="Slide Number Placeholder 3"/>
          <p:cNvSpPr>
            <a:spLocks noGrp="1"/>
          </p:cNvSpPr>
          <p:nvPr>
            <p:ph type="sldNum" sz="quarter" idx="10"/>
          </p:nvPr>
        </p:nvSpPr>
        <p:spPr/>
        <p:txBody>
          <a:bodyPr/>
          <a:lstStyle/>
          <a:p>
            <a:fld id="{AB6563EA-F414-5448-91F1-915C1072474C}" type="slidenum">
              <a:rPr lang="en-US" smtClean="0"/>
              <a:t>27</a:t>
            </a:fld>
            <a:endParaRPr lang="en-US"/>
          </a:p>
        </p:txBody>
      </p:sp>
    </p:spTree>
    <p:extLst>
      <p:ext uri="{BB962C8B-B14F-4D97-AF65-F5344CB8AC3E}">
        <p14:creationId xmlns:p14="http://schemas.microsoft.com/office/powerpoint/2010/main" val="4190366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 was so happy that my experience didn’t have to end and I was still able to be at the farm in the fall once a week for Professor Walsh’s Fruit and Vegetable Technology Class.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 also worked with Allison and Guy to do some outreach and promotion for the farm as well.</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28</a:t>
            </a:fld>
            <a:endParaRPr lang="en-US"/>
          </a:p>
        </p:txBody>
      </p:sp>
    </p:spTree>
    <p:extLst>
      <p:ext uri="{BB962C8B-B14F-4D97-AF65-F5344CB8AC3E}">
        <p14:creationId xmlns:p14="http://schemas.microsoft.com/office/powerpoint/2010/main" val="248266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Here’s our class learning how to use the seeder.</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29</a:t>
            </a:fld>
            <a:endParaRPr lang="en-US"/>
          </a:p>
        </p:txBody>
      </p:sp>
    </p:spTree>
    <p:extLst>
      <p:ext uri="{BB962C8B-B14F-4D97-AF65-F5344CB8AC3E}">
        <p14:creationId xmlns:p14="http://schemas.microsoft.com/office/powerpoint/2010/main" val="269597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We were in the classroom once a week and out on the farm once a week.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We helped out with all aspects of farm production.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30</a:t>
            </a:fld>
            <a:endParaRPr lang="en-US"/>
          </a:p>
        </p:txBody>
      </p:sp>
    </p:spTree>
    <p:extLst>
      <p:ext uri="{BB962C8B-B14F-4D97-AF65-F5344CB8AC3E}">
        <p14:creationId xmlns:p14="http://schemas.microsoft.com/office/powerpoint/2010/main" val="103841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1 of 3 students full-time.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For 3 college students, it took a little negotiation to decide when we’d start. Trying to beat the heat!</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13</a:t>
            </a:fld>
            <a:endParaRPr lang="en-US"/>
          </a:p>
        </p:txBody>
      </p:sp>
    </p:spTree>
    <p:extLst>
      <p:ext uri="{BB962C8B-B14F-4D97-AF65-F5344CB8AC3E}">
        <p14:creationId xmlns:p14="http://schemas.microsoft.com/office/powerpoint/2010/main" val="740028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Including harvesting all of the vegetables we had planted over the summer.</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31</a:t>
            </a:fld>
            <a:endParaRPr lang="en-US"/>
          </a:p>
        </p:txBody>
      </p:sp>
    </p:spTree>
    <p:extLst>
      <p:ext uri="{BB962C8B-B14F-4D97-AF65-F5344CB8AC3E}">
        <p14:creationId xmlns:p14="http://schemas.microsoft.com/office/powerpoint/2010/main" val="276305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Here’s our class with our compost pile we made.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You can see how it all started from the picture from above!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32</a:t>
            </a:fld>
            <a:endParaRPr lang="en-US"/>
          </a:p>
        </p:txBody>
      </p:sp>
    </p:spTree>
    <p:extLst>
      <p:ext uri="{BB962C8B-B14F-4D97-AF65-F5344CB8AC3E}">
        <p14:creationId xmlns:p14="http://schemas.microsoft.com/office/powerpoint/2010/main" val="179724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It’s so exciting to be working on a farm that grows food specifically for the dining halls and feed fellow </a:t>
            </a:r>
            <a:r>
              <a:rPr lang="en-US" sz="1200" b="1" kern="1200" dirty="0" err="1" smtClean="0">
                <a:solidFill>
                  <a:schemeClr val="tx1"/>
                </a:solidFill>
                <a:effectLst/>
                <a:latin typeface="+mn-lt"/>
                <a:ea typeface="+mn-ea"/>
                <a:cs typeface="+mn-cs"/>
              </a:rPr>
              <a:t>Terps</a:t>
            </a:r>
            <a:r>
              <a:rPr lang="en-US" sz="1200" b="1"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33</a:t>
            </a:fld>
            <a:endParaRPr lang="en-US"/>
          </a:p>
        </p:txBody>
      </p:sp>
    </p:spTree>
    <p:extLst>
      <p:ext uri="{BB962C8B-B14F-4D97-AF65-F5344CB8AC3E}">
        <p14:creationId xmlns:p14="http://schemas.microsoft.com/office/powerpoint/2010/main" val="12850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 thought things would slow down a little bit, but that definitely didn’t happen.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In winter, we continued to grow in the high tunnel on the farm.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 also geared up for my Senior Capstone project to develop a food safety plan for the farm.</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34</a:t>
            </a:fld>
            <a:endParaRPr lang="en-US"/>
          </a:p>
        </p:txBody>
      </p:sp>
    </p:spTree>
    <p:extLst>
      <p:ext uri="{BB962C8B-B14F-4D97-AF65-F5344CB8AC3E}">
        <p14:creationId xmlns:p14="http://schemas.microsoft.com/office/powerpoint/2010/main" val="520520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So you got a glimpse of what it looked like out in the field in the summer, here’s what it looks like in the winter. So beautiful!</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35</a:t>
            </a:fld>
            <a:endParaRPr lang="en-US"/>
          </a:p>
        </p:txBody>
      </p:sp>
    </p:spTree>
    <p:extLst>
      <p:ext uri="{BB962C8B-B14F-4D97-AF65-F5344CB8AC3E}">
        <p14:creationId xmlns:p14="http://schemas.microsoft.com/office/powerpoint/2010/main" val="172229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It was</a:t>
            </a:r>
            <a:r>
              <a:rPr lang="en-US" sz="1200" b="1" kern="1200" baseline="0" dirty="0" smtClean="0">
                <a:solidFill>
                  <a:schemeClr val="tx1"/>
                </a:solidFill>
                <a:effectLst/>
                <a:latin typeface="+mn-lt"/>
                <a:ea typeface="+mn-ea"/>
                <a:cs typeface="+mn-cs"/>
              </a:rPr>
              <a:t> quiet out in the field during the winter</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But in the high tunnel, we were growing a number of cold-hardy crops all winter long.</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36</a:t>
            </a:fld>
            <a:endParaRPr lang="en-US"/>
          </a:p>
        </p:txBody>
      </p:sp>
    </p:spTree>
    <p:extLst>
      <p:ext uri="{BB962C8B-B14F-4D97-AF65-F5344CB8AC3E}">
        <p14:creationId xmlns:p14="http://schemas.microsoft.com/office/powerpoint/2010/main" val="3875025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Just a few weeks ago, I attended a high tunnel workshop out on the farm. Here’s the site before.</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37</a:t>
            </a:fld>
            <a:endParaRPr lang="en-US"/>
          </a:p>
        </p:txBody>
      </p:sp>
    </p:spTree>
    <p:extLst>
      <p:ext uri="{BB962C8B-B14F-4D97-AF65-F5344CB8AC3E}">
        <p14:creationId xmlns:p14="http://schemas.microsoft.com/office/powerpoint/2010/main" val="3384315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And after Day 1. I was 1 of 5 students along with 10 other farmers to attend this workshop.</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38</a:t>
            </a:fld>
            <a:endParaRPr lang="en-US"/>
          </a:p>
        </p:txBody>
      </p:sp>
    </p:spTree>
    <p:extLst>
      <p:ext uri="{BB962C8B-B14F-4D97-AF65-F5344CB8AC3E}">
        <p14:creationId xmlns:p14="http://schemas.microsoft.com/office/powerpoint/2010/main" val="1245084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So here’s closer to the end of Day 2 finishing up the end wall of the new structure.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39</a:t>
            </a:fld>
            <a:endParaRPr lang="en-US"/>
          </a:p>
        </p:txBody>
      </p:sp>
    </p:spTree>
    <p:extLst>
      <p:ext uri="{BB962C8B-B14F-4D97-AF65-F5344CB8AC3E}">
        <p14:creationId xmlns:p14="http://schemas.microsoft.com/office/powerpoint/2010/main" val="76982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Each PLSC student has to finish a capstone project and I knew I wanted to keep working on Terp Farm.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An important aspect of food safety is developing a plan, which I thought would be a great contribution I could make to the project.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I attended a food safety training through MDA, worked with food safety experts, and drafted the Food Safety Plan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I am looking forward to our audit in June.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It’s incredible that I will be able</a:t>
            </a:r>
            <a:r>
              <a:rPr lang="en-US" sz="1200" b="1" kern="1200" baseline="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see my project implemented!</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40</a:t>
            </a:fld>
            <a:endParaRPr lang="en-US"/>
          </a:p>
        </p:txBody>
      </p:sp>
    </p:spTree>
    <p:extLst>
      <p:ext uri="{BB962C8B-B14F-4D97-AF65-F5344CB8AC3E}">
        <p14:creationId xmlns:p14="http://schemas.microsoft.com/office/powerpoint/2010/main" val="141219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Couldn’t believe this was Day 1. We toured the farm and got to know each other a little better!</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14</a:t>
            </a:fld>
            <a:endParaRPr lang="en-US"/>
          </a:p>
        </p:txBody>
      </p:sp>
    </p:spTree>
    <p:extLst>
      <p:ext uri="{BB962C8B-B14F-4D97-AF65-F5344CB8AC3E}">
        <p14:creationId xmlns:p14="http://schemas.microsoft.com/office/powerpoint/2010/main" val="3789998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Look at our beautiful sunflowers!</a:t>
            </a:r>
          </a:p>
          <a:p>
            <a:r>
              <a:rPr lang="en-US" sz="1200" b="1" kern="1200" dirty="0" smtClean="0">
                <a:solidFill>
                  <a:schemeClr val="tx1"/>
                </a:solidFill>
                <a:effectLst/>
                <a:latin typeface="+mn-lt"/>
                <a:ea typeface="+mn-ea"/>
                <a:cs typeface="+mn-cs"/>
              </a:rPr>
              <a:t>Final Notes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I’ve discovered how much I truly enjoy growing vegetables and being in the field. I have experienced all of the ups and down of starting a new farm, crop challenges, and finding out what it takes to be a farmer. Driving up to the farm each morning began to feel like home, someplace where I could relax my mind and do something I love. It was looking back at the pictures and watching our land transform from bare ground to vibrant soil that helped me understand the kind of impact Terp Farm has on the community at the University of Maryland. We’re not just </a:t>
            </a:r>
            <a:r>
              <a:rPr lang="en-US" sz="1200" kern="1200" dirty="0" err="1" smtClean="0">
                <a:solidFill>
                  <a:schemeClr val="tx1"/>
                </a:solidFill>
                <a:effectLst/>
                <a:latin typeface="+mn-lt"/>
                <a:ea typeface="+mn-ea"/>
                <a:cs typeface="+mn-cs"/>
              </a:rPr>
              <a:t>Terps</a:t>
            </a:r>
            <a:r>
              <a:rPr lang="en-US" sz="1200" kern="1200" dirty="0" smtClean="0">
                <a:solidFill>
                  <a:schemeClr val="tx1"/>
                </a:solidFill>
                <a:effectLst/>
                <a:latin typeface="+mn-lt"/>
                <a:ea typeface="+mn-ea"/>
                <a:cs typeface="+mn-cs"/>
              </a:rPr>
              <a:t> feeding </a:t>
            </a:r>
            <a:r>
              <a:rPr lang="en-US" sz="1200" kern="1200" dirty="0" err="1" smtClean="0">
                <a:solidFill>
                  <a:schemeClr val="tx1"/>
                </a:solidFill>
                <a:effectLst/>
                <a:latin typeface="+mn-lt"/>
                <a:ea typeface="+mn-ea"/>
                <a:cs typeface="+mn-cs"/>
              </a:rPr>
              <a:t>Terps</a:t>
            </a:r>
            <a:r>
              <a:rPr lang="en-US" sz="1200" kern="1200" dirty="0" smtClean="0">
                <a:solidFill>
                  <a:schemeClr val="tx1"/>
                </a:solidFill>
                <a:effectLst/>
                <a:latin typeface="+mn-lt"/>
                <a:ea typeface="+mn-ea"/>
                <a:cs typeface="+mn-cs"/>
              </a:rPr>
              <a:t>, but actually sowing the seeds for this farm to evolve as a model for sustainability and generation of future farmers.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Farming is in my blood and has been in my family for over a hundred years in Maryland. I hope to carry on their legacy and be an example for future generations. I plan to continue towards my dream of starting an organic vegetable farm after I finish my degree here at the University of Maryland, incorporating every bit of what I’ve learned through my education and experiences.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41</a:t>
            </a:fld>
            <a:endParaRPr lang="en-US"/>
          </a:p>
        </p:txBody>
      </p:sp>
    </p:spTree>
    <p:extLst>
      <p:ext uri="{BB962C8B-B14F-4D97-AF65-F5344CB8AC3E}">
        <p14:creationId xmlns:p14="http://schemas.microsoft.com/office/powerpoint/2010/main" val="412850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 group had constructed most of the high tunnel before we started and we finished up the rolling sides so that we could get started!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It was the first time it was cool enough to work in the high tunnel.</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15</a:t>
            </a:fld>
            <a:endParaRPr lang="en-US"/>
          </a:p>
        </p:txBody>
      </p:sp>
    </p:spTree>
    <p:extLst>
      <p:ext uri="{BB962C8B-B14F-4D97-AF65-F5344CB8AC3E}">
        <p14:creationId xmlns:p14="http://schemas.microsoft.com/office/powerpoint/2010/main" val="244119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We completed all the work BY HAND. It’s amazing that you can go into the high tunnel now and the soil is incredibly soft.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16</a:t>
            </a:fld>
            <a:endParaRPr lang="en-US"/>
          </a:p>
        </p:txBody>
      </p:sp>
    </p:spTree>
    <p:extLst>
      <p:ext uri="{BB962C8B-B14F-4D97-AF65-F5344CB8AC3E}">
        <p14:creationId xmlns:p14="http://schemas.microsoft.com/office/powerpoint/2010/main" val="337732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Here’s our first planting of tomatoes and peppers.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We received these transplants from elsewhere, so we had to give them a little hope and prayers.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17</a:t>
            </a:fld>
            <a:endParaRPr lang="en-US"/>
          </a:p>
        </p:txBody>
      </p:sp>
    </p:spTree>
    <p:extLst>
      <p:ext uri="{BB962C8B-B14F-4D97-AF65-F5344CB8AC3E}">
        <p14:creationId xmlns:p14="http://schemas.microsoft.com/office/powerpoint/2010/main" val="428523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But I guess we didn’t need it after all because the high tunnel exploded in just a matter of weeks. Those cucumbers were to the ceiling!</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18</a:t>
            </a:fld>
            <a:endParaRPr lang="en-US"/>
          </a:p>
        </p:txBody>
      </p:sp>
    </p:spTree>
    <p:extLst>
      <p:ext uri="{BB962C8B-B14F-4D97-AF65-F5344CB8AC3E}">
        <p14:creationId xmlns:p14="http://schemas.microsoft.com/office/powerpoint/2010/main" val="400731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One of my favorite things in the morning was picking cucumbers with all of the bees buzzing around.</a:t>
            </a: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19</a:t>
            </a:fld>
            <a:endParaRPr lang="en-US"/>
          </a:p>
        </p:txBody>
      </p:sp>
    </p:spTree>
    <p:extLst>
      <p:ext uri="{BB962C8B-B14F-4D97-AF65-F5344CB8AC3E}">
        <p14:creationId xmlns:p14="http://schemas.microsoft.com/office/powerpoint/2010/main" val="232958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Wasn’t there, but this was our first harvest delivery to campus.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6563EA-F414-5448-91F1-915C1072474C}" type="slidenum">
              <a:rPr lang="en-US" smtClean="0"/>
              <a:t>20</a:t>
            </a:fld>
            <a:endParaRPr lang="en-US"/>
          </a:p>
        </p:txBody>
      </p:sp>
    </p:spTree>
    <p:extLst>
      <p:ext uri="{BB962C8B-B14F-4D97-AF65-F5344CB8AC3E}">
        <p14:creationId xmlns:p14="http://schemas.microsoft.com/office/powerpoint/2010/main" val="22666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CDB3CC-F982-40F9-8DD6-BCC9AFBF44BD}" type="datetime1">
              <a:rPr lang="en-US" smtClean="0"/>
              <a:pPr/>
              <a:t>5/4/2015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B1FEA-406A-7749-A5C3-DDCB5F67A4C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BE1EF4-31ED-45C2-AC47-F2718A41336B}"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51EACD6-A525-4B49-8009-7F09B4461B4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BE1EF4-31ED-45C2-AC47-F2718A41336B}"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BE1EF4-31ED-45C2-AC47-F2718A41336B}"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51EACD6-A525-4B49-8009-7F09B4461B4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4DDAE5B-B07C-441A-8026-C23A427A74DC}" type="datetime1">
              <a:rPr lang="en-US" smtClean="0"/>
              <a:pPr/>
              <a:t>5/4/2015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B1FEA-406A-7749-A5C3-DDCB5F67A4C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6BE1EF4-31ED-45C2-AC47-F2718A41336B}"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BE1EF4-31ED-45C2-AC47-F2718A41336B}" type="datetimeFigureOut">
              <a:rPr lang="en-US" smtClean="0"/>
              <a:t>5/4/2015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51EACD6-A525-4B49-8009-7F09B4461B4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BE1EF4-31ED-45C2-AC47-F2718A41336B}" type="datetimeFigureOut">
              <a:rPr lang="en-US" smtClean="0"/>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6BE1EF4-31ED-45C2-AC47-F2718A41336B}" type="datetimeFigureOut">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51EACD6-A525-4B49-8009-7F09B4461B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6BE1EF4-31ED-45C2-AC47-F2718A41336B}" type="datetimeFigureOut">
              <a:rPr lang="en-US" smtClean="0"/>
              <a:t>5/4/2015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51EACD6-A525-4B49-8009-7F09B4461B4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6BE1EF4-31ED-45C2-AC47-F2718A41336B}" type="datetimeFigureOut">
              <a:rPr lang="en-US" smtClean="0"/>
              <a:t>5/4/2015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6BE1EF4-31ED-45C2-AC47-F2718A41336B}" type="datetimeFigureOut">
              <a:rPr lang="en-US" smtClean="0"/>
              <a:t>5/4/2015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51EACD6-A525-4B49-8009-7F09B4461B4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4361" b="13646"/>
          <a:stretch/>
        </p:blipFill>
        <p:spPr>
          <a:xfrm>
            <a:off x="963533" y="338478"/>
            <a:ext cx="7112237" cy="5831592"/>
          </a:xfrm>
          <a:prstGeom prst="rect">
            <a:avLst/>
          </a:prstGeom>
        </p:spPr>
      </p:pic>
    </p:spTree>
    <p:extLst>
      <p:ext uri="{BB962C8B-B14F-4D97-AF65-F5344CB8AC3E}">
        <p14:creationId xmlns:p14="http://schemas.microsoft.com/office/powerpoint/2010/main" val="364928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One Outcomes: Student Engagement</a:t>
            </a:r>
            <a:endParaRPr lang="en-US" dirty="0"/>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512096" y="2775331"/>
            <a:ext cx="8083296" cy="2075688"/>
          </a:xfrm>
        </p:spPr>
      </p:pic>
      <p:sp>
        <p:nvSpPr>
          <p:cNvPr id="5" name="TextBox 4"/>
          <p:cNvSpPr txBox="1"/>
          <p:nvPr/>
        </p:nvSpPr>
        <p:spPr>
          <a:xfrm>
            <a:off x="512096" y="2305455"/>
            <a:ext cx="3010761" cy="369332"/>
          </a:xfrm>
          <a:prstGeom prst="rect">
            <a:avLst/>
          </a:prstGeom>
          <a:noFill/>
        </p:spPr>
        <p:txBody>
          <a:bodyPr wrap="none" rtlCol="0">
            <a:spAutoFit/>
          </a:bodyPr>
          <a:lstStyle/>
          <a:p>
            <a:r>
              <a:rPr lang="en-US" dirty="0" smtClean="0"/>
              <a:t>2014 Student Engagement: </a:t>
            </a:r>
            <a:endParaRPr lang="en-US" dirty="0"/>
          </a:p>
        </p:txBody>
      </p:sp>
    </p:spTree>
    <p:extLst>
      <p:ext uri="{BB962C8B-B14F-4D97-AF65-F5344CB8AC3E}">
        <p14:creationId xmlns:p14="http://schemas.microsoft.com/office/powerpoint/2010/main" val="790061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2015 – first full growing season</a:t>
            </a:r>
          </a:p>
          <a:p>
            <a:r>
              <a:rPr lang="en-US" dirty="0" smtClean="0"/>
              <a:t>Enhance infrastructure</a:t>
            </a:r>
          </a:p>
          <a:p>
            <a:pPr lvl="1"/>
            <a:r>
              <a:rPr lang="en-US" dirty="0" smtClean="0"/>
              <a:t>Greenhouse</a:t>
            </a:r>
          </a:p>
          <a:p>
            <a:pPr lvl="1"/>
            <a:r>
              <a:rPr lang="en-US" dirty="0" smtClean="0"/>
              <a:t>Second high tunnel </a:t>
            </a:r>
          </a:p>
          <a:p>
            <a:pPr lvl="1"/>
            <a:r>
              <a:rPr lang="en-US" dirty="0" smtClean="0"/>
              <a:t>GAP certification &amp; washing stations</a:t>
            </a:r>
          </a:p>
          <a:p>
            <a:r>
              <a:rPr lang="en-US" dirty="0" smtClean="0"/>
              <a:t>Ongoing collaboration with culinary team</a:t>
            </a:r>
          </a:p>
          <a:p>
            <a:r>
              <a:rPr lang="en-US" dirty="0" smtClean="0"/>
              <a:t>Increase student and community engagement</a:t>
            </a:r>
          </a:p>
          <a:p>
            <a:pPr lvl="1"/>
            <a:r>
              <a:rPr lang="en-US" dirty="0" smtClean="0"/>
              <a:t>Academic courses</a:t>
            </a:r>
          </a:p>
          <a:p>
            <a:pPr lvl="1"/>
            <a:r>
              <a:rPr lang="en-US" dirty="0" smtClean="0"/>
              <a:t>Living Learning programs</a:t>
            </a:r>
          </a:p>
          <a:p>
            <a:pPr lvl="1"/>
            <a:r>
              <a:rPr lang="en-US" dirty="0" smtClean="0"/>
              <a:t>Open volunteer days</a:t>
            </a:r>
          </a:p>
          <a:p>
            <a:pPr lvl="1"/>
            <a:r>
              <a:rPr lang="en-US" dirty="0" smtClean="0"/>
              <a:t>Farm tours</a:t>
            </a:r>
          </a:p>
          <a:p>
            <a:pPr lvl="1"/>
            <a:r>
              <a:rPr lang="en-US" dirty="0" smtClean="0"/>
              <a:t>Harvest festival </a:t>
            </a:r>
          </a:p>
          <a:p>
            <a:pPr lvl="1"/>
            <a:r>
              <a:rPr lang="en-US" dirty="0" smtClean="0"/>
              <a:t>Student research</a:t>
            </a:r>
          </a:p>
          <a:p>
            <a:pPr lvl="1"/>
            <a:r>
              <a:rPr lang="en-US" dirty="0" smtClean="0"/>
              <a:t>More! </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97552" y="1552779"/>
            <a:ext cx="4038600" cy="3028950"/>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t="9563"/>
          <a:stretch/>
        </p:blipFill>
        <p:spPr>
          <a:xfrm>
            <a:off x="4797552" y="3579223"/>
            <a:ext cx="4038600" cy="2739281"/>
          </a:xfrm>
          <a:prstGeom prst="rect">
            <a:avLst/>
          </a:prstGeom>
        </p:spPr>
      </p:pic>
    </p:spTree>
    <p:extLst>
      <p:ext uri="{BB962C8B-B14F-4D97-AF65-F5344CB8AC3E}">
        <p14:creationId xmlns:p14="http://schemas.microsoft.com/office/powerpoint/2010/main" val="392962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2612" y="6349195"/>
            <a:ext cx="2247731" cy="369332"/>
          </a:xfrm>
          <a:prstGeom prst="rect">
            <a:avLst/>
          </a:prstGeom>
          <a:noFill/>
        </p:spPr>
        <p:txBody>
          <a:bodyPr wrap="none" rtlCol="0">
            <a:spAutoFit/>
          </a:bodyPr>
          <a:lstStyle/>
          <a:p>
            <a:r>
              <a:rPr lang="en-US" dirty="0" smtClean="0"/>
              <a:t>Summer - July 2014</a:t>
            </a:r>
            <a:endParaRPr lang="en-US" dirty="0"/>
          </a:p>
        </p:txBody>
      </p:sp>
      <p:sp>
        <p:nvSpPr>
          <p:cNvPr id="3" name="Title 2"/>
          <p:cNvSpPr>
            <a:spLocks noGrp="1"/>
          </p:cNvSpPr>
          <p:nvPr>
            <p:ph type="title"/>
          </p:nvPr>
        </p:nvSpPr>
        <p:spPr/>
        <p:txBody>
          <a:bodyPr/>
          <a:lstStyle/>
          <a:p>
            <a:r>
              <a:rPr lang="en-US" dirty="0" smtClean="0"/>
              <a:t>Terp Farm – Year One</a:t>
            </a:r>
            <a:endParaRPr lang="en-US" dirty="0"/>
          </a:p>
        </p:txBody>
      </p:sp>
      <p:pic>
        <p:nvPicPr>
          <p:cNvPr id="6" name="Content Placeholder 5"/>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493791" y="1604999"/>
            <a:ext cx="6119905" cy="4572000"/>
          </a:xfrm>
          <a:prstGeom prst="rect">
            <a:avLst/>
          </a:prstGeom>
        </p:spPr>
      </p:pic>
    </p:spTree>
    <p:extLst>
      <p:ext uri="{BB962C8B-B14F-4D97-AF65-F5344CB8AC3E}">
        <p14:creationId xmlns:p14="http://schemas.microsoft.com/office/powerpoint/2010/main" val="54621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Terp Farm –Summer</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Summer 2014: Student Staff Team Member</a:t>
            </a:r>
          </a:p>
          <a:p>
            <a:r>
              <a:rPr lang="en-US" dirty="0"/>
              <a:t>Typical Day at the Farm</a:t>
            </a:r>
          </a:p>
          <a:p>
            <a:pPr lvl="2"/>
            <a:r>
              <a:rPr lang="en-US" dirty="0"/>
              <a:t>7am – 3:30pm</a:t>
            </a:r>
          </a:p>
          <a:p>
            <a:pPr lvl="2"/>
            <a:r>
              <a:rPr lang="en-US" dirty="0"/>
              <a:t>7am : Arrive + Harvest in HT and Lower Field</a:t>
            </a:r>
          </a:p>
          <a:p>
            <a:pPr lvl="2"/>
            <a:r>
              <a:rPr lang="en-US" dirty="0"/>
              <a:t>8am – 12pm : Cultivation, Irrigation, Fertilization, or Planting</a:t>
            </a:r>
          </a:p>
          <a:p>
            <a:pPr lvl="2"/>
            <a:r>
              <a:rPr lang="en-US" dirty="0"/>
              <a:t>12pm – 12:45 pm : Lunch Break</a:t>
            </a:r>
          </a:p>
          <a:p>
            <a:pPr lvl="2"/>
            <a:r>
              <a:rPr lang="en-US" dirty="0"/>
              <a:t>12:45pm – 2pm : Individual Projects + Office Work</a:t>
            </a:r>
          </a:p>
          <a:p>
            <a:pPr lvl="2"/>
            <a:r>
              <a:rPr lang="en-US" dirty="0"/>
              <a:t>2pm – 3:30pm : Tool Maintenance, Weeding Gardens, </a:t>
            </a:r>
            <a:r>
              <a:rPr lang="en-US" dirty="0" smtClean="0"/>
              <a:t>Clean-Up </a:t>
            </a:r>
            <a:endParaRPr lang="en-US" dirty="0"/>
          </a:p>
        </p:txBody>
      </p:sp>
      <p:pic>
        <p:nvPicPr>
          <p:cNvPr id="8" name="Content Placeholder 7" descr="Photo Jun 24, 10 41 00 AM.jpg"/>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rot="10800000">
            <a:off x="4800600" y="2197894"/>
            <a:ext cx="4038600" cy="3028950"/>
          </a:xfrm>
          <a:prstGeom prst="rect">
            <a:avLst/>
          </a:prstGeom>
        </p:spPr>
      </p:pic>
    </p:spTree>
    <p:extLst>
      <p:ext uri="{BB962C8B-B14F-4D97-AF65-F5344CB8AC3E}">
        <p14:creationId xmlns:p14="http://schemas.microsoft.com/office/powerpoint/2010/main" val="363227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848" y="406790"/>
            <a:ext cx="7850221" cy="5886081"/>
          </a:xfrm>
          <a:prstGeom prst="rect">
            <a:avLst/>
          </a:prstGeom>
        </p:spPr>
      </p:pic>
      <p:sp>
        <p:nvSpPr>
          <p:cNvPr id="7" name="TextBox 6"/>
          <p:cNvSpPr txBox="1"/>
          <p:nvPr/>
        </p:nvSpPr>
        <p:spPr>
          <a:xfrm>
            <a:off x="6610602" y="6368476"/>
            <a:ext cx="2202847" cy="369332"/>
          </a:xfrm>
          <a:prstGeom prst="rect">
            <a:avLst/>
          </a:prstGeom>
          <a:noFill/>
        </p:spPr>
        <p:txBody>
          <a:bodyPr wrap="none" rtlCol="0">
            <a:spAutoFit/>
          </a:bodyPr>
          <a:lstStyle/>
          <a:p>
            <a:r>
              <a:rPr lang="en-US" dirty="0" smtClean="0"/>
              <a:t>Summer – Day One</a:t>
            </a:r>
            <a:endParaRPr lang="en-US" dirty="0"/>
          </a:p>
        </p:txBody>
      </p:sp>
    </p:spTree>
    <p:extLst>
      <p:ext uri="{BB962C8B-B14F-4D97-AF65-F5344CB8AC3E}">
        <p14:creationId xmlns:p14="http://schemas.microsoft.com/office/powerpoint/2010/main" val="47534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0602" y="6368476"/>
            <a:ext cx="2316660" cy="369332"/>
          </a:xfrm>
          <a:prstGeom prst="rect">
            <a:avLst/>
          </a:prstGeom>
          <a:noFill/>
        </p:spPr>
        <p:txBody>
          <a:bodyPr wrap="none" rtlCol="0">
            <a:spAutoFit/>
          </a:bodyPr>
          <a:lstStyle/>
          <a:p>
            <a:r>
              <a:rPr lang="en-US" dirty="0" smtClean="0"/>
              <a:t>Summer - June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Tree>
    <p:extLst>
      <p:ext uri="{BB962C8B-B14F-4D97-AF65-F5344CB8AC3E}">
        <p14:creationId xmlns:p14="http://schemas.microsoft.com/office/powerpoint/2010/main" val="336550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1544" y="6338428"/>
            <a:ext cx="2316660" cy="369332"/>
          </a:xfrm>
          <a:prstGeom prst="rect">
            <a:avLst/>
          </a:prstGeom>
          <a:noFill/>
        </p:spPr>
        <p:txBody>
          <a:bodyPr wrap="none" rtlCol="0">
            <a:spAutoFit/>
          </a:bodyPr>
          <a:lstStyle/>
          <a:p>
            <a:r>
              <a:rPr lang="en-US" dirty="0" smtClean="0"/>
              <a:t>Summer - June 2014</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b="7180"/>
          <a:stretch/>
        </p:blipFill>
        <p:spPr>
          <a:xfrm>
            <a:off x="2000250" y="129160"/>
            <a:ext cx="4933950" cy="6106270"/>
          </a:xfrm>
          <a:prstGeom prst="rect">
            <a:avLst/>
          </a:prstGeom>
        </p:spPr>
      </p:pic>
    </p:spTree>
    <p:extLst>
      <p:ext uri="{BB962C8B-B14F-4D97-AF65-F5344CB8AC3E}">
        <p14:creationId xmlns:p14="http://schemas.microsoft.com/office/powerpoint/2010/main" val="1253290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1972" y="6358316"/>
            <a:ext cx="2316660" cy="369332"/>
          </a:xfrm>
          <a:prstGeom prst="rect">
            <a:avLst/>
          </a:prstGeom>
          <a:noFill/>
        </p:spPr>
        <p:txBody>
          <a:bodyPr wrap="none" rtlCol="0">
            <a:spAutoFit/>
          </a:bodyPr>
          <a:lstStyle/>
          <a:p>
            <a:r>
              <a:rPr lang="en-US" dirty="0" smtClean="0"/>
              <a:t>Summer - June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pic>
        <p:nvPicPr>
          <p:cNvPr id="4" name="Picture 3" descr="IMG_9717.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339757">
            <a:off x="6491675" y="444015"/>
            <a:ext cx="2045688" cy="2727584"/>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Curved Connector 6"/>
          <p:cNvCxnSpPr>
            <a:stCxn id="4" idx="1"/>
          </p:cNvCxnSpPr>
          <p:nvPr/>
        </p:nvCxnSpPr>
        <p:spPr>
          <a:xfrm rot="10800000" flipV="1">
            <a:off x="4702630" y="1706881"/>
            <a:ext cx="1794037" cy="1558987"/>
          </a:xfrm>
          <a:prstGeom prst="curvedConnector3">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924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772" y="6358316"/>
            <a:ext cx="2247731" cy="369332"/>
          </a:xfrm>
          <a:prstGeom prst="rect">
            <a:avLst/>
          </a:prstGeom>
          <a:noFill/>
        </p:spPr>
        <p:txBody>
          <a:bodyPr wrap="none" rtlCol="0">
            <a:spAutoFit/>
          </a:bodyPr>
          <a:lstStyle/>
          <a:p>
            <a:r>
              <a:rPr lang="en-US" dirty="0" smtClean="0"/>
              <a:t>Summer - July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Tree>
    <p:extLst>
      <p:ext uri="{BB962C8B-B14F-4D97-AF65-F5344CB8AC3E}">
        <p14:creationId xmlns:p14="http://schemas.microsoft.com/office/powerpoint/2010/main" val="1887340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K0U960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4932"/>
            <a:ext cx="8382000" cy="5588001"/>
          </a:xfrm>
          <a:prstGeom prst="rect">
            <a:avLst/>
          </a:prstGeom>
        </p:spPr>
      </p:pic>
      <p:sp>
        <p:nvSpPr>
          <p:cNvPr id="3" name="TextBox 2"/>
          <p:cNvSpPr txBox="1"/>
          <p:nvPr/>
        </p:nvSpPr>
        <p:spPr>
          <a:xfrm>
            <a:off x="6434297" y="6362207"/>
            <a:ext cx="2533066" cy="369332"/>
          </a:xfrm>
          <a:prstGeom prst="rect">
            <a:avLst/>
          </a:prstGeom>
          <a:noFill/>
        </p:spPr>
        <p:txBody>
          <a:bodyPr wrap="none" rtlCol="0">
            <a:spAutoFit/>
          </a:bodyPr>
          <a:lstStyle/>
          <a:p>
            <a:r>
              <a:rPr lang="en-US" dirty="0" smtClean="0"/>
              <a:t>Summer - August 2014</a:t>
            </a:r>
            <a:endParaRPr lang="en-US" dirty="0"/>
          </a:p>
        </p:txBody>
      </p:sp>
    </p:spTree>
    <p:extLst>
      <p:ext uri="{BB962C8B-B14F-4D97-AF65-F5344CB8AC3E}">
        <p14:creationId xmlns:p14="http://schemas.microsoft.com/office/powerpoint/2010/main" val="3572506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Presentation Outline</a:t>
            </a:r>
            <a:endParaRPr lang="en-US" dirty="0"/>
          </a:p>
        </p:txBody>
      </p:sp>
      <p:sp>
        <p:nvSpPr>
          <p:cNvPr id="7" name="Content Placeholder 6"/>
          <p:cNvSpPr>
            <a:spLocks noGrp="1"/>
          </p:cNvSpPr>
          <p:nvPr>
            <p:ph sz="half" idx="1"/>
          </p:nvPr>
        </p:nvSpPr>
        <p:spPr/>
        <p:txBody>
          <a:bodyPr/>
          <a:lstStyle/>
          <a:p>
            <a:r>
              <a:rPr lang="en-US" dirty="0" smtClean="0"/>
              <a:t>Background &amp; Introduction</a:t>
            </a:r>
          </a:p>
          <a:p>
            <a:pPr lvl="1"/>
            <a:r>
              <a:rPr lang="en-US" dirty="0" smtClean="0"/>
              <a:t>Green Dining</a:t>
            </a:r>
          </a:p>
          <a:p>
            <a:pPr lvl="1"/>
            <a:r>
              <a:rPr lang="en-US" dirty="0" smtClean="0"/>
              <a:t>Terp Farm Pilot</a:t>
            </a:r>
          </a:p>
          <a:p>
            <a:pPr lvl="1"/>
            <a:r>
              <a:rPr lang="en-US" dirty="0" smtClean="0"/>
              <a:t>Year One Outcomes </a:t>
            </a:r>
          </a:p>
          <a:p>
            <a:pPr lvl="1"/>
            <a:r>
              <a:rPr lang="en-US" dirty="0" smtClean="0"/>
              <a:t>Next Steps  </a:t>
            </a:r>
          </a:p>
          <a:p>
            <a:r>
              <a:rPr lang="en-US" dirty="0" smtClean="0"/>
              <a:t>Terp Farm – Year One</a:t>
            </a:r>
          </a:p>
          <a:p>
            <a:pPr lvl="1"/>
            <a:r>
              <a:rPr lang="en-US" dirty="0" smtClean="0"/>
              <a:t>Summer</a:t>
            </a:r>
          </a:p>
          <a:p>
            <a:pPr lvl="1"/>
            <a:r>
              <a:rPr lang="en-US" dirty="0" smtClean="0"/>
              <a:t>Fall </a:t>
            </a:r>
          </a:p>
          <a:p>
            <a:pPr lvl="1"/>
            <a:r>
              <a:rPr lang="en-US" dirty="0" smtClean="0"/>
              <a:t>Winter</a:t>
            </a:r>
          </a:p>
          <a:p>
            <a:pPr lvl="1"/>
            <a:r>
              <a:rPr lang="en-US" dirty="0" smtClean="0"/>
              <a:t>Spring </a:t>
            </a:r>
          </a:p>
        </p:txBody>
      </p:sp>
      <p:pic>
        <p:nvPicPr>
          <p:cNvPr id="9" name="Content Placeholder 8"/>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b="1797"/>
          <a:stretch/>
        </p:blipFill>
        <p:spPr>
          <a:xfrm>
            <a:off x="5212935" y="1457058"/>
            <a:ext cx="3321302" cy="4892467"/>
          </a:xfrm>
        </p:spPr>
      </p:pic>
    </p:spTree>
    <p:extLst>
      <p:ext uri="{BB962C8B-B14F-4D97-AF65-F5344CB8AC3E}">
        <p14:creationId xmlns:p14="http://schemas.microsoft.com/office/powerpoint/2010/main" val="1477921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9157" y="6362207"/>
            <a:ext cx="2533066" cy="369332"/>
          </a:xfrm>
          <a:prstGeom prst="rect">
            <a:avLst/>
          </a:prstGeom>
          <a:noFill/>
        </p:spPr>
        <p:txBody>
          <a:bodyPr wrap="none" rtlCol="0">
            <a:spAutoFit/>
          </a:bodyPr>
          <a:lstStyle/>
          <a:p>
            <a:r>
              <a:rPr lang="en-US" dirty="0" smtClean="0"/>
              <a:t>Summer - August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Tree>
    <p:extLst>
      <p:ext uri="{BB962C8B-B14F-4D97-AF65-F5344CB8AC3E}">
        <p14:creationId xmlns:p14="http://schemas.microsoft.com/office/powerpoint/2010/main" val="3899447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0922" y="6401219"/>
            <a:ext cx="2316660" cy="369332"/>
          </a:xfrm>
          <a:prstGeom prst="rect">
            <a:avLst/>
          </a:prstGeom>
          <a:noFill/>
        </p:spPr>
        <p:txBody>
          <a:bodyPr wrap="none" rtlCol="0">
            <a:spAutoFit/>
          </a:bodyPr>
          <a:lstStyle/>
          <a:p>
            <a:r>
              <a:rPr lang="en-US" dirty="0" smtClean="0"/>
              <a:t>Summer - June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61343"/>
            <a:ext cx="8229600" cy="6172200"/>
          </a:xfrm>
          <a:prstGeom prst="rect">
            <a:avLst/>
          </a:prstGeom>
        </p:spPr>
      </p:pic>
    </p:spTree>
    <p:extLst>
      <p:ext uri="{BB962C8B-B14F-4D97-AF65-F5344CB8AC3E}">
        <p14:creationId xmlns:p14="http://schemas.microsoft.com/office/powerpoint/2010/main" val="133442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452845"/>
            <a:ext cx="8000932" cy="5980698"/>
          </a:xfrm>
          <a:prstGeom prst="rect">
            <a:avLst/>
          </a:prstGeom>
        </p:spPr>
      </p:pic>
      <p:sp>
        <p:nvSpPr>
          <p:cNvPr id="5" name="TextBox 4"/>
          <p:cNvSpPr txBox="1"/>
          <p:nvPr/>
        </p:nvSpPr>
        <p:spPr>
          <a:xfrm>
            <a:off x="6630922" y="6401219"/>
            <a:ext cx="2316660" cy="369332"/>
          </a:xfrm>
          <a:prstGeom prst="rect">
            <a:avLst/>
          </a:prstGeom>
          <a:noFill/>
        </p:spPr>
        <p:txBody>
          <a:bodyPr wrap="none" rtlCol="0">
            <a:spAutoFit/>
          </a:bodyPr>
          <a:lstStyle/>
          <a:p>
            <a:r>
              <a:rPr lang="en-US" dirty="0" smtClean="0"/>
              <a:t>Summer - June 2014</a:t>
            </a:r>
            <a:endParaRPr lang="en-US" dirty="0"/>
          </a:p>
        </p:txBody>
      </p:sp>
    </p:spTree>
    <p:extLst>
      <p:ext uri="{BB962C8B-B14F-4D97-AF65-F5344CB8AC3E}">
        <p14:creationId xmlns:p14="http://schemas.microsoft.com/office/powerpoint/2010/main" val="3518425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6370" y="381000"/>
            <a:ext cx="7924800" cy="5943600"/>
          </a:xfrm>
          <a:prstGeom prst="rect">
            <a:avLst/>
          </a:prstGeom>
        </p:spPr>
      </p:pic>
      <p:sp>
        <p:nvSpPr>
          <p:cNvPr id="4" name="TextBox 3"/>
          <p:cNvSpPr txBox="1"/>
          <p:nvPr/>
        </p:nvSpPr>
        <p:spPr>
          <a:xfrm>
            <a:off x="6630922" y="6401219"/>
            <a:ext cx="2310248" cy="369332"/>
          </a:xfrm>
          <a:prstGeom prst="rect">
            <a:avLst/>
          </a:prstGeom>
          <a:noFill/>
        </p:spPr>
        <p:txBody>
          <a:bodyPr wrap="none" rtlCol="0">
            <a:spAutoFit/>
          </a:bodyPr>
          <a:lstStyle/>
          <a:p>
            <a:r>
              <a:rPr lang="en-US" dirty="0" smtClean="0"/>
              <a:t>Summer – July 2014</a:t>
            </a:r>
            <a:endParaRPr lang="en-US" dirty="0"/>
          </a:p>
        </p:txBody>
      </p:sp>
    </p:spTree>
    <p:extLst>
      <p:ext uri="{BB962C8B-B14F-4D97-AF65-F5344CB8AC3E}">
        <p14:creationId xmlns:p14="http://schemas.microsoft.com/office/powerpoint/2010/main" val="1452651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827" y="6368476"/>
            <a:ext cx="2533066" cy="369332"/>
          </a:xfrm>
          <a:prstGeom prst="rect">
            <a:avLst/>
          </a:prstGeom>
          <a:noFill/>
        </p:spPr>
        <p:txBody>
          <a:bodyPr wrap="none" rtlCol="0">
            <a:spAutoFit/>
          </a:bodyPr>
          <a:lstStyle/>
          <a:p>
            <a:r>
              <a:rPr lang="en-US" dirty="0" smtClean="0"/>
              <a:t>Summer - August 2014</a:t>
            </a:r>
            <a:endParaRPr lang="en-US" dirty="0"/>
          </a:p>
        </p:txBody>
      </p:sp>
      <p:pic>
        <p:nvPicPr>
          <p:cNvPr id="4" name="Picture 3" descr="CK0U968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428988"/>
            <a:ext cx="8534400" cy="5689600"/>
          </a:xfrm>
          <a:prstGeom prst="rect">
            <a:avLst/>
          </a:prstGeom>
        </p:spPr>
      </p:pic>
    </p:spTree>
    <p:extLst>
      <p:ext uri="{BB962C8B-B14F-4D97-AF65-F5344CB8AC3E}">
        <p14:creationId xmlns:p14="http://schemas.microsoft.com/office/powerpoint/2010/main" val="919598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827" y="6370320"/>
            <a:ext cx="2533066" cy="369332"/>
          </a:xfrm>
          <a:prstGeom prst="rect">
            <a:avLst/>
          </a:prstGeom>
          <a:noFill/>
        </p:spPr>
        <p:txBody>
          <a:bodyPr wrap="none" rtlCol="0">
            <a:spAutoFit/>
          </a:bodyPr>
          <a:lstStyle/>
          <a:p>
            <a:r>
              <a:rPr lang="en-US" dirty="0" smtClean="0"/>
              <a:t>Summer - August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86" y="285750"/>
            <a:ext cx="8153400" cy="6115050"/>
          </a:xfrm>
          <a:prstGeom prst="rect">
            <a:avLst/>
          </a:prstGeom>
        </p:spPr>
      </p:pic>
    </p:spTree>
    <p:extLst>
      <p:ext uri="{BB962C8B-B14F-4D97-AF65-F5344CB8AC3E}">
        <p14:creationId xmlns:p14="http://schemas.microsoft.com/office/powerpoint/2010/main" val="1250607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3261" b="8652"/>
          <a:stretch/>
        </p:blipFill>
        <p:spPr>
          <a:xfrm>
            <a:off x="2000250" y="223736"/>
            <a:ext cx="5143500" cy="6040877"/>
          </a:xfrm>
          <a:prstGeom prst="rect">
            <a:avLst/>
          </a:prstGeom>
        </p:spPr>
      </p:pic>
      <p:sp>
        <p:nvSpPr>
          <p:cNvPr id="3" name="TextBox 2"/>
          <p:cNvSpPr txBox="1"/>
          <p:nvPr/>
        </p:nvSpPr>
        <p:spPr>
          <a:xfrm>
            <a:off x="6439827" y="6370320"/>
            <a:ext cx="2533066" cy="369332"/>
          </a:xfrm>
          <a:prstGeom prst="rect">
            <a:avLst/>
          </a:prstGeom>
          <a:noFill/>
        </p:spPr>
        <p:txBody>
          <a:bodyPr wrap="none" rtlCol="0">
            <a:spAutoFit/>
          </a:bodyPr>
          <a:lstStyle/>
          <a:p>
            <a:r>
              <a:rPr lang="en-US" dirty="0" smtClean="0"/>
              <a:t>Summer - August 2014</a:t>
            </a:r>
            <a:endParaRPr lang="en-US" dirty="0"/>
          </a:p>
        </p:txBody>
      </p:sp>
    </p:spTree>
    <p:extLst>
      <p:ext uri="{BB962C8B-B14F-4D97-AF65-F5344CB8AC3E}">
        <p14:creationId xmlns:p14="http://schemas.microsoft.com/office/powerpoint/2010/main" val="1166119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to Jul 14, 2 00 50 P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0117" y="4330822"/>
            <a:ext cx="2859453" cy="2144590"/>
          </a:xfrm>
          <a:prstGeom prst="rect">
            <a:avLst/>
          </a:prstGeom>
          <a:ln w="12700" cmpd="sng">
            <a:solidFill>
              <a:schemeClr val="accent6"/>
            </a:solidFill>
          </a:ln>
        </p:spPr>
      </p:pic>
      <p:sp>
        <p:nvSpPr>
          <p:cNvPr id="2" name="Text Placeholder 1"/>
          <p:cNvSpPr>
            <a:spLocks noGrp="1"/>
          </p:cNvSpPr>
          <p:nvPr>
            <p:ph type="body" idx="1"/>
          </p:nvPr>
        </p:nvSpPr>
        <p:spPr/>
        <p:txBody>
          <a:bodyPr/>
          <a:lstStyle/>
          <a:p>
            <a:pPr algn="ctr"/>
            <a:r>
              <a:rPr lang="en-US" i="1" dirty="0" smtClean="0"/>
              <a:t>Larriland No-Till Seminar</a:t>
            </a:r>
            <a:endParaRPr lang="en-US" i="1" dirty="0"/>
          </a:p>
        </p:txBody>
      </p:sp>
      <p:sp>
        <p:nvSpPr>
          <p:cNvPr id="3" name="Text Placeholder 2"/>
          <p:cNvSpPr>
            <a:spLocks noGrp="1"/>
          </p:cNvSpPr>
          <p:nvPr>
            <p:ph type="body" sz="half" idx="3"/>
          </p:nvPr>
        </p:nvSpPr>
        <p:spPr/>
        <p:txBody>
          <a:bodyPr/>
          <a:lstStyle/>
          <a:p>
            <a:pPr algn="ctr"/>
            <a:r>
              <a:rPr lang="en-US" i="1" dirty="0" smtClean="0"/>
              <a:t>Southern Maryland Field Day</a:t>
            </a:r>
            <a:endParaRPr lang="en-US" i="1" dirty="0"/>
          </a:p>
        </p:txBody>
      </p:sp>
      <p:sp>
        <p:nvSpPr>
          <p:cNvPr id="6" name="Title 5"/>
          <p:cNvSpPr>
            <a:spLocks noGrp="1"/>
          </p:cNvSpPr>
          <p:nvPr>
            <p:ph type="title"/>
          </p:nvPr>
        </p:nvSpPr>
        <p:spPr/>
        <p:txBody>
          <a:bodyPr/>
          <a:lstStyle/>
          <a:p>
            <a:r>
              <a:rPr lang="en-US" dirty="0" smtClean="0"/>
              <a:t>Field Trips</a:t>
            </a:r>
            <a:endParaRPr lang="en-US" dirty="0"/>
          </a:p>
        </p:txBody>
      </p:sp>
      <p:pic>
        <p:nvPicPr>
          <p:cNvPr id="7" name="Picture 6" descr="Photo Jul 14, 2 31 13 P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0934" y="2444197"/>
            <a:ext cx="2286329" cy="1714747"/>
          </a:xfrm>
          <a:prstGeom prst="rect">
            <a:avLst/>
          </a:prstGeom>
          <a:ln w="12700" cmpd="sng">
            <a:solidFill>
              <a:schemeClr val="accent6"/>
            </a:solidFill>
          </a:ln>
        </p:spPr>
      </p:pic>
      <p:pic>
        <p:nvPicPr>
          <p:cNvPr id="9" name="Picture 8" descr="Photo Jul 14, 1 27 08 PM.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52695" y="2449970"/>
            <a:ext cx="1688153" cy="1688153"/>
          </a:xfrm>
          <a:prstGeom prst="rect">
            <a:avLst/>
          </a:prstGeom>
          <a:ln w="12700" cmpd="sng">
            <a:solidFill>
              <a:schemeClr val="accent6"/>
            </a:solidFill>
          </a:ln>
        </p:spPr>
      </p:pic>
      <p:pic>
        <p:nvPicPr>
          <p:cNvPr id="10" name="Picture 9" descr="Photo Jul 14, 3 49 25 PM.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87721" y="4892990"/>
            <a:ext cx="2355339" cy="1766505"/>
          </a:xfrm>
          <a:prstGeom prst="rect">
            <a:avLst/>
          </a:prstGeom>
          <a:ln w="12700" cmpd="sng">
            <a:solidFill>
              <a:schemeClr val="accent6"/>
            </a:solidFill>
          </a:ln>
        </p:spPr>
      </p:pic>
      <p:pic>
        <p:nvPicPr>
          <p:cNvPr id="12" name="Picture 11" descr="Photo Aug 01, 1 58 23 PM.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04710" y="2450562"/>
            <a:ext cx="2185815" cy="1639362"/>
          </a:xfrm>
          <a:prstGeom prst="rect">
            <a:avLst/>
          </a:prstGeom>
          <a:ln w="12700" cmpd="sng">
            <a:solidFill>
              <a:schemeClr val="accent6"/>
            </a:solidFill>
          </a:ln>
        </p:spPr>
      </p:pic>
      <p:pic>
        <p:nvPicPr>
          <p:cNvPr id="13" name="Picture 12" descr="Photo Aug 01, 2 51 59 PM.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5400000">
            <a:off x="6807814" y="2728132"/>
            <a:ext cx="2314618" cy="1735963"/>
          </a:xfrm>
          <a:prstGeom prst="rect">
            <a:avLst/>
          </a:prstGeom>
          <a:ln w="12700" cmpd="sng">
            <a:solidFill>
              <a:schemeClr val="accent6"/>
            </a:solidFill>
          </a:ln>
        </p:spPr>
      </p:pic>
      <p:pic>
        <p:nvPicPr>
          <p:cNvPr id="14" name="Picture 13" descr="Photo Aug 01, 10 59 38 AM.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975336" y="4337782"/>
            <a:ext cx="2332729" cy="1749547"/>
          </a:xfrm>
          <a:prstGeom prst="rect">
            <a:avLst/>
          </a:prstGeom>
          <a:ln w="12700" cmpd="sng">
            <a:solidFill>
              <a:schemeClr val="accent6"/>
            </a:solidFill>
          </a:ln>
        </p:spPr>
      </p:pic>
      <p:pic>
        <p:nvPicPr>
          <p:cNvPr id="16" name="Picture 15" descr="Photo Aug 01, 10 59 32 AM.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845786" y="5125790"/>
            <a:ext cx="2032000" cy="1524000"/>
          </a:xfrm>
          <a:prstGeom prst="rect">
            <a:avLst/>
          </a:prstGeom>
          <a:ln w="12700" cmpd="sng">
            <a:solidFill>
              <a:schemeClr val="accent6"/>
            </a:solidFill>
          </a:ln>
        </p:spPr>
      </p:pic>
    </p:spTree>
    <p:extLst>
      <p:ext uri="{BB962C8B-B14F-4D97-AF65-F5344CB8AC3E}">
        <p14:creationId xmlns:p14="http://schemas.microsoft.com/office/powerpoint/2010/main" val="426727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Terp Farm – Fall</a:t>
            </a:r>
            <a:endParaRPr lang="en-US" dirty="0"/>
          </a:p>
        </p:txBody>
      </p:sp>
      <p:pic>
        <p:nvPicPr>
          <p:cNvPr id="10" name="Content Placeholder 9"/>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301625" y="2197894"/>
            <a:ext cx="4038600" cy="3028950"/>
          </a:xfrm>
        </p:spPr>
      </p:pic>
      <p:sp>
        <p:nvSpPr>
          <p:cNvPr id="9" name="Content Placeholder 8"/>
          <p:cNvSpPr>
            <a:spLocks noGrp="1"/>
          </p:cNvSpPr>
          <p:nvPr>
            <p:ph sz="half" idx="2"/>
          </p:nvPr>
        </p:nvSpPr>
        <p:spPr/>
        <p:txBody>
          <a:bodyPr/>
          <a:lstStyle/>
          <a:p>
            <a:r>
              <a:rPr lang="en-US" dirty="0" smtClean="0"/>
              <a:t>Plant Sciences Fruit and Vegetable Technology Lab</a:t>
            </a:r>
          </a:p>
          <a:p>
            <a:pPr lvl="1"/>
            <a:r>
              <a:rPr lang="en-US" dirty="0" smtClean="0"/>
              <a:t>Weekly visits to Terp Farm</a:t>
            </a:r>
          </a:p>
          <a:p>
            <a:r>
              <a:rPr lang="en-US" dirty="0" smtClean="0"/>
              <a:t>Outreach &amp; Promotion</a:t>
            </a:r>
          </a:p>
        </p:txBody>
      </p:sp>
    </p:spTree>
    <p:extLst>
      <p:ext uri="{BB962C8B-B14F-4D97-AF65-F5344CB8AC3E}">
        <p14:creationId xmlns:p14="http://schemas.microsoft.com/office/powerpoint/2010/main" val="1978556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4787" y="6352795"/>
            <a:ext cx="2430474" cy="369332"/>
          </a:xfrm>
          <a:prstGeom prst="rect">
            <a:avLst/>
          </a:prstGeom>
          <a:noFill/>
        </p:spPr>
        <p:txBody>
          <a:bodyPr wrap="none" rtlCol="0">
            <a:spAutoFit/>
          </a:bodyPr>
          <a:lstStyle/>
          <a:p>
            <a:r>
              <a:rPr lang="en-US" dirty="0" smtClean="0"/>
              <a:t>Fall - September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457200"/>
            <a:ext cx="8695046" cy="5785104"/>
          </a:xfrm>
          <a:prstGeom prst="rect">
            <a:avLst/>
          </a:prstGeom>
        </p:spPr>
      </p:pic>
    </p:spTree>
    <p:extLst>
      <p:ext uri="{BB962C8B-B14F-4D97-AF65-F5344CB8AC3E}">
        <p14:creationId xmlns:p14="http://schemas.microsoft.com/office/powerpoint/2010/main" val="168419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18069" y="1732960"/>
            <a:ext cx="4038600" cy="2778594"/>
          </a:xfrm>
          <a:prstGeom prst="rect">
            <a:avLst/>
          </a:prstGeom>
        </p:spPr>
      </p:pic>
      <p:grpSp>
        <p:nvGrpSpPr>
          <p:cNvPr id="2" name="Group 1"/>
          <p:cNvGrpSpPr/>
          <p:nvPr/>
        </p:nvGrpSpPr>
        <p:grpSpPr>
          <a:xfrm>
            <a:off x="261331" y="1776897"/>
            <a:ext cx="8601218" cy="4508743"/>
            <a:chOff x="261331" y="1776897"/>
            <a:chExt cx="8601218" cy="4508743"/>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75506" y="1776897"/>
              <a:ext cx="2987043" cy="450874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1445" y="3484086"/>
              <a:ext cx="2098970" cy="2801554"/>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val="0"/>
                </a:ext>
              </a:extLst>
            </a:blip>
            <a:srcRect t="-17133" b="16350"/>
            <a:stretch/>
          </p:blipFill>
          <p:spPr>
            <a:xfrm>
              <a:off x="261331" y="3484086"/>
              <a:ext cx="4180114" cy="2801554"/>
            </a:xfrm>
            <a:prstGeom prst="rect">
              <a:avLst/>
            </a:prstGeom>
          </p:spPr>
        </p:pic>
      </p:grpSp>
      <p:grpSp>
        <p:nvGrpSpPr>
          <p:cNvPr id="3" name="Group 2"/>
          <p:cNvGrpSpPr/>
          <p:nvPr/>
        </p:nvGrpSpPr>
        <p:grpSpPr>
          <a:xfrm>
            <a:off x="261331" y="1921542"/>
            <a:ext cx="6279084" cy="2286442"/>
            <a:chOff x="261331" y="1921542"/>
            <a:chExt cx="6279084" cy="2286442"/>
          </a:xfrm>
        </p:grpSpPr>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92468" y="2010722"/>
              <a:ext cx="1647947" cy="2197262"/>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278221" y="1998184"/>
              <a:ext cx="1657350" cy="2209800"/>
            </a:xfrm>
            <a:prstGeom prst="rect">
              <a:avLst/>
            </a:prstGeom>
          </p:spPr>
        </p:pic>
        <p:pic>
          <p:nvPicPr>
            <p:cNvPr id="15" name="Picture 14"/>
            <p:cNvPicPr>
              <a:picLocks noChangeAspect="1"/>
            </p:cNvPicPr>
            <p:nvPr/>
          </p:nvPicPr>
          <p:blipFill rotWithShape="1">
            <a:blip r:embed="rId8" cstate="email">
              <a:extLst>
                <a:ext uri="{28A0092B-C50C-407E-A947-70E740481C1C}">
                  <a14:useLocalDpi xmlns:a14="http://schemas.microsoft.com/office/drawing/2010/main" val="0"/>
                </a:ext>
              </a:extLst>
            </a:blip>
            <a:srcRect t="10572" r="9574"/>
            <a:stretch/>
          </p:blipFill>
          <p:spPr>
            <a:xfrm>
              <a:off x="261331" y="1921542"/>
              <a:ext cx="3211443" cy="2117348"/>
            </a:xfrm>
            <a:prstGeom prst="rect">
              <a:avLst/>
            </a:prstGeom>
          </p:spPr>
        </p:pic>
      </p:grpSp>
      <p:grpSp>
        <p:nvGrpSpPr>
          <p:cNvPr id="4" name="Group 3"/>
          <p:cNvGrpSpPr/>
          <p:nvPr/>
        </p:nvGrpSpPr>
        <p:grpSpPr>
          <a:xfrm>
            <a:off x="285347" y="214009"/>
            <a:ext cx="8577203" cy="3391386"/>
            <a:chOff x="285347" y="214009"/>
            <a:chExt cx="8577203" cy="3391386"/>
          </a:xfrm>
        </p:grpSpPr>
        <p:pic>
          <p:nvPicPr>
            <p:cNvPr id="5" name="Picture 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5347" y="214009"/>
              <a:ext cx="3060970" cy="2295727"/>
            </a:xfrm>
            <a:prstGeom prst="rect">
              <a:avLst/>
            </a:prstGeom>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val="0"/>
                </a:ext>
              </a:extLst>
            </a:blip>
            <a:srcRect l="23168" t="20228"/>
            <a:stretch/>
          </p:blipFill>
          <p:spPr>
            <a:xfrm>
              <a:off x="6080556" y="214009"/>
              <a:ext cx="2781994" cy="2166344"/>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932969" y="214009"/>
              <a:ext cx="3278221" cy="2458665"/>
            </a:xfrm>
            <a:prstGeom prst="rect">
              <a:avLst/>
            </a:prstGeom>
          </p:spPr>
        </p:pic>
        <p:pic>
          <p:nvPicPr>
            <p:cNvPr id="12" name="Picture 11"/>
            <p:cNvPicPr>
              <a:picLocks noChangeAspect="1"/>
            </p:cNvPicPr>
            <p:nvPr/>
          </p:nvPicPr>
          <p:blipFill rotWithShape="1">
            <a:blip r:embed="rId12" cstate="email">
              <a:extLst>
                <a:ext uri="{28A0092B-C50C-407E-A947-70E740481C1C}">
                  <a14:useLocalDpi xmlns:a14="http://schemas.microsoft.com/office/drawing/2010/main" val="0"/>
                </a:ext>
              </a:extLst>
            </a:blip>
            <a:srcRect l="33192" t="10355" b="15461"/>
            <a:stretch/>
          </p:blipFill>
          <p:spPr>
            <a:xfrm>
              <a:off x="6163449" y="1357578"/>
              <a:ext cx="2699100" cy="2247817"/>
            </a:xfrm>
            <a:prstGeom prst="rect">
              <a:avLst/>
            </a:prstGeom>
          </p:spPr>
        </p:pic>
      </p:grpSp>
    </p:spTree>
    <p:extLst>
      <p:ext uri="{BB962C8B-B14F-4D97-AF65-F5344CB8AC3E}">
        <p14:creationId xmlns:p14="http://schemas.microsoft.com/office/powerpoint/2010/main" val="306322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6161" y="6356472"/>
            <a:ext cx="2430474" cy="369332"/>
          </a:xfrm>
          <a:prstGeom prst="rect">
            <a:avLst/>
          </a:prstGeom>
          <a:noFill/>
        </p:spPr>
        <p:txBody>
          <a:bodyPr wrap="none" rtlCol="0">
            <a:spAutoFit/>
          </a:bodyPr>
          <a:lstStyle/>
          <a:p>
            <a:r>
              <a:rPr lang="en-US" dirty="0" smtClean="0"/>
              <a:t>Fall - September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533400"/>
            <a:ext cx="8686800" cy="5779618"/>
          </a:xfrm>
          <a:prstGeom prst="rect">
            <a:avLst/>
          </a:prstGeom>
        </p:spPr>
      </p:pic>
    </p:spTree>
    <p:extLst>
      <p:ext uri="{BB962C8B-B14F-4D97-AF65-F5344CB8AC3E}">
        <p14:creationId xmlns:p14="http://schemas.microsoft.com/office/powerpoint/2010/main" val="3886696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3360" y="6370320"/>
            <a:ext cx="2430474" cy="369332"/>
          </a:xfrm>
          <a:prstGeom prst="rect">
            <a:avLst/>
          </a:prstGeom>
          <a:noFill/>
        </p:spPr>
        <p:txBody>
          <a:bodyPr wrap="none" rtlCol="0">
            <a:spAutoFit/>
          </a:bodyPr>
          <a:lstStyle/>
          <a:p>
            <a:r>
              <a:rPr lang="en-US" dirty="0" smtClean="0"/>
              <a:t>Fall - September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7012" y="691896"/>
            <a:ext cx="8465988" cy="5632704"/>
          </a:xfrm>
          <a:prstGeom prst="rect">
            <a:avLst/>
          </a:prstGeom>
        </p:spPr>
      </p:pic>
    </p:spTree>
    <p:extLst>
      <p:ext uri="{BB962C8B-B14F-4D97-AF65-F5344CB8AC3E}">
        <p14:creationId xmlns:p14="http://schemas.microsoft.com/office/powerpoint/2010/main" val="3149720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3360" y="6370320"/>
            <a:ext cx="2430474" cy="369332"/>
          </a:xfrm>
          <a:prstGeom prst="rect">
            <a:avLst/>
          </a:prstGeom>
          <a:noFill/>
        </p:spPr>
        <p:txBody>
          <a:bodyPr wrap="none" rtlCol="0">
            <a:spAutoFit/>
          </a:bodyPr>
          <a:lstStyle/>
          <a:p>
            <a:r>
              <a:rPr lang="en-US" dirty="0" smtClean="0"/>
              <a:t>Fall - September 2014</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402" y="334486"/>
            <a:ext cx="7931665" cy="594874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028103">
            <a:off x="287384" y="530511"/>
            <a:ext cx="2525484" cy="189411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7094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3360" y="6360160"/>
            <a:ext cx="2430474" cy="369332"/>
          </a:xfrm>
          <a:prstGeom prst="rect">
            <a:avLst/>
          </a:prstGeom>
          <a:noFill/>
        </p:spPr>
        <p:txBody>
          <a:bodyPr wrap="none" rtlCol="0">
            <a:spAutoFit/>
          </a:bodyPr>
          <a:lstStyle/>
          <a:p>
            <a:r>
              <a:rPr lang="en-US" dirty="0" smtClean="0"/>
              <a:t>Fall - September 2014</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10372" b="2222"/>
          <a:stretch/>
        </p:blipFill>
        <p:spPr>
          <a:xfrm>
            <a:off x="2294929" y="294640"/>
            <a:ext cx="4554141" cy="5994400"/>
          </a:xfrm>
          <a:prstGeom prst="rect">
            <a:avLst/>
          </a:prstGeom>
        </p:spPr>
      </p:pic>
    </p:spTree>
    <p:extLst>
      <p:ext uri="{BB962C8B-B14F-4D97-AF65-F5344CB8AC3E}">
        <p14:creationId xmlns:p14="http://schemas.microsoft.com/office/powerpoint/2010/main" val="3900892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Terp Farm – Winter &amp; Spring</a:t>
            </a:r>
            <a:endParaRPr lang="en-US" dirty="0"/>
          </a:p>
        </p:txBody>
      </p:sp>
      <p:sp>
        <p:nvSpPr>
          <p:cNvPr id="3" name="Content Placeholder 2"/>
          <p:cNvSpPr>
            <a:spLocks noGrp="1"/>
          </p:cNvSpPr>
          <p:nvPr>
            <p:ph sz="half" idx="1"/>
          </p:nvPr>
        </p:nvSpPr>
        <p:spPr/>
        <p:txBody>
          <a:bodyPr/>
          <a:lstStyle/>
          <a:p>
            <a:r>
              <a:rPr lang="en-US" dirty="0" smtClean="0"/>
              <a:t>Plant Science Capstone Project </a:t>
            </a:r>
          </a:p>
          <a:p>
            <a:pPr lvl="1"/>
            <a:r>
              <a:rPr lang="en-US" dirty="0" smtClean="0"/>
              <a:t>Terp Farm Food Safety Plan </a:t>
            </a:r>
          </a:p>
          <a:p>
            <a:r>
              <a:rPr lang="en-US" dirty="0" smtClean="0"/>
              <a:t>Future Harvest – Terp Farm High Tunnel Workshop </a:t>
            </a:r>
            <a:endParaRPr lang="en-US"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3964616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8535" y="6348703"/>
            <a:ext cx="2603598" cy="369332"/>
          </a:xfrm>
          <a:prstGeom prst="rect">
            <a:avLst/>
          </a:prstGeom>
          <a:noFill/>
        </p:spPr>
        <p:txBody>
          <a:bodyPr wrap="none" rtlCol="0">
            <a:spAutoFit/>
          </a:bodyPr>
          <a:lstStyle/>
          <a:p>
            <a:r>
              <a:rPr lang="en-US" dirty="0" smtClean="0"/>
              <a:t>Winter – January 2014</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771" y="361406"/>
            <a:ext cx="7733211" cy="5799908"/>
          </a:xfrm>
          <a:prstGeom prst="rect">
            <a:avLst/>
          </a:prstGeom>
        </p:spPr>
      </p:pic>
    </p:spTree>
    <p:extLst>
      <p:ext uri="{BB962C8B-B14F-4D97-AF65-F5344CB8AC3E}">
        <p14:creationId xmlns:p14="http://schemas.microsoft.com/office/powerpoint/2010/main" val="183871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8535" y="6348703"/>
            <a:ext cx="2603598" cy="369332"/>
          </a:xfrm>
          <a:prstGeom prst="rect">
            <a:avLst/>
          </a:prstGeom>
          <a:noFill/>
        </p:spPr>
        <p:txBody>
          <a:bodyPr wrap="none" rtlCol="0">
            <a:spAutoFit/>
          </a:bodyPr>
          <a:lstStyle/>
          <a:p>
            <a:r>
              <a:rPr lang="en-US" dirty="0" smtClean="0"/>
              <a:t>Winter – January 2014</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6357" y="434960"/>
            <a:ext cx="7707711" cy="578078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580" y="434960"/>
            <a:ext cx="1953442" cy="260458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6" name="Curved Connector 5"/>
          <p:cNvCxnSpPr>
            <a:stCxn id="3" idx="3"/>
          </p:cNvCxnSpPr>
          <p:nvPr/>
        </p:nvCxnSpPr>
        <p:spPr>
          <a:xfrm>
            <a:off x="2360022" y="1737255"/>
            <a:ext cx="1994264" cy="1965053"/>
          </a:xfrm>
          <a:prstGeom prst="curvedConnector3">
            <a:avLst>
              <a:gd name="adj1" fmla="val 50000"/>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724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838" y="291830"/>
            <a:ext cx="8015591" cy="6011693"/>
          </a:xfrm>
          <a:prstGeom prst="rect">
            <a:avLst/>
          </a:prstGeom>
        </p:spPr>
      </p:pic>
      <p:sp>
        <p:nvSpPr>
          <p:cNvPr id="5" name="TextBox 4"/>
          <p:cNvSpPr txBox="1"/>
          <p:nvPr/>
        </p:nvSpPr>
        <p:spPr>
          <a:xfrm>
            <a:off x="6787097" y="6329248"/>
            <a:ext cx="2191626" cy="369332"/>
          </a:xfrm>
          <a:prstGeom prst="rect">
            <a:avLst/>
          </a:prstGeom>
          <a:noFill/>
        </p:spPr>
        <p:txBody>
          <a:bodyPr wrap="none" rtlCol="0">
            <a:spAutoFit/>
          </a:bodyPr>
          <a:lstStyle/>
          <a:p>
            <a:r>
              <a:rPr lang="en-US" dirty="0" smtClean="0"/>
              <a:t>Spring – April 2014</a:t>
            </a:r>
            <a:endParaRPr lang="en-US" dirty="0"/>
          </a:p>
        </p:txBody>
      </p:sp>
    </p:spTree>
    <p:extLst>
      <p:ext uri="{BB962C8B-B14F-4D97-AF65-F5344CB8AC3E}">
        <p14:creationId xmlns:p14="http://schemas.microsoft.com/office/powerpoint/2010/main" val="1397734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3387" y="318581"/>
            <a:ext cx="7928043" cy="5946032"/>
          </a:xfrm>
          <a:prstGeom prst="rect">
            <a:avLst/>
          </a:prstGeom>
        </p:spPr>
      </p:pic>
      <p:sp>
        <p:nvSpPr>
          <p:cNvPr id="3" name="TextBox 2"/>
          <p:cNvSpPr txBox="1"/>
          <p:nvPr/>
        </p:nvSpPr>
        <p:spPr>
          <a:xfrm>
            <a:off x="6787097" y="6329248"/>
            <a:ext cx="2191626" cy="369332"/>
          </a:xfrm>
          <a:prstGeom prst="rect">
            <a:avLst/>
          </a:prstGeom>
          <a:noFill/>
        </p:spPr>
        <p:txBody>
          <a:bodyPr wrap="none" rtlCol="0">
            <a:spAutoFit/>
          </a:bodyPr>
          <a:lstStyle/>
          <a:p>
            <a:r>
              <a:rPr lang="en-US" dirty="0" smtClean="0"/>
              <a:t>Spring – April 2014</a:t>
            </a:r>
            <a:endParaRPr lang="en-US" dirty="0"/>
          </a:p>
        </p:txBody>
      </p:sp>
    </p:spTree>
    <p:extLst>
      <p:ext uri="{BB962C8B-B14F-4D97-AF65-F5344CB8AC3E}">
        <p14:creationId xmlns:p14="http://schemas.microsoft.com/office/powerpoint/2010/main" val="4203816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793966" y="1022531"/>
            <a:ext cx="5991498" cy="4493623"/>
          </a:xfrm>
          <a:prstGeom prst="rect">
            <a:avLst/>
          </a:prstGeom>
        </p:spPr>
      </p:pic>
      <p:sp>
        <p:nvSpPr>
          <p:cNvPr id="3" name="TextBox 2"/>
          <p:cNvSpPr txBox="1"/>
          <p:nvPr/>
        </p:nvSpPr>
        <p:spPr>
          <a:xfrm>
            <a:off x="6787097" y="6329248"/>
            <a:ext cx="2191626" cy="369332"/>
          </a:xfrm>
          <a:prstGeom prst="rect">
            <a:avLst/>
          </a:prstGeom>
          <a:noFill/>
        </p:spPr>
        <p:txBody>
          <a:bodyPr wrap="none" rtlCol="0">
            <a:spAutoFit/>
          </a:bodyPr>
          <a:lstStyle/>
          <a:p>
            <a:r>
              <a:rPr lang="en-US" dirty="0" smtClean="0"/>
              <a:t>Spring – April 2014</a:t>
            </a:r>
            <a:endParaRPr lang="en-US" dirty="0"/>
          </a:p>
        </p:txBody>
      </p:sp>
    </p:spTree>
    <p:extLst>
      <p:ext uri="{BB962C8B-B14F-4D97-AF65-F5344CB8AC3E}">
        <p14:creationId xmlns:p14="http://schemas.microsoft.com/office/powerpoint/2010/main" val="219275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 Green Dining</a:t>
            </a:r>
            <a:endParaRPr lang="en-US" dirty="0"/>
          </a:p>
        </p:txBody>
      </p:sp>
      <p:sp>
        <p:nvSpPr>
          <p:cNvPr id="6" name="Content Placeholder 5"/>
          <p:cNvSpPr>
            <a:spLocks noGrp="1"/>
          </p:cNvSpPr>
          <p:nvPr>
            <p:ph sz="half" idx="1"/>
          </p:nvPr>
        </p:nvSpPr>
        <p:spPr>
          <a:xfrm>
            <a:off x="4797552" y="1619428"/>
            <a:ext cx="4038600" cy="4681728"/>
          </a:xfrm>
        </p:spPr>
        <p:txBody>
          <a:bodyPr>
            <a:normAutofit fontScale="85000" lnSpcReduction="10000"/>
          </a:bodyPr>
          <a:lstStyle/>
          <a:p>
            <a:r>
              <a:rPr lang="en-US" dirty="0" smtClean="0"/>
              <a:t>2012 Sustainable Food Commitment:</a:t>
            </a:r>
          </a:p>
          <a:p>
            <a:pPr lvl="1"/>
            <a:r>
              <a:rPr lang="en-US" dirty="0"/>
              <a:t>1-4% annual increase in sustainable food purchases based on financial feasibility and product availability  </a:t>
            </a:r>
            <a:endParaRPr lang="en-US" dirty="0" smtClean="0"/>
          </a:p>
          <a:p>
            <a:pPr lvl="1"/>
            <a:r>
              <a:rPr lang="en-US" dirty="0" smtClean="0"/>
              <a:t>Annual</a:t>
            </a:r>
            <a:r>
              <a:rPr lang="en-US" dirty="0"/>
              <a:t>, incremental increases in sourcing from local growers, with special emphasis on Maryland growers and harvesters  </a:t>
            </a:r>
            <a:endParaRPr lang="en-US" dirty="0" smtClean="0"/>
          </a:p>
          <a:p>
            <a:pPr lvl="1"/>
            <a:r>
              <a:rPr lang="en-US" dirty="0" smtClean="0"/>
              <a:t>Annual</a:t>
            </a:r>
            <a:r>
              <a:rPr lang="en-US" dirty="0"/>
              <a:t>, incremental increases in sourcing of unprocessed, whole </a:t>
            </a:r>
            <a:r>
              <a:rPr lang="en-US" dirty="0" smtClean="0"/>
              <a:t>foods</a:t>
            </a:r>
          </a:p>
          <a:p>
            <a:pPr lvl="1"/>
            <a:r>
              <a:rPr lang="en-US" dirty="0" smtClean="0"/>
              <a:t>20% sustainable </a:t>
            </a:r>
            <a:r>
              <a:rPr lang="en-US" dirty="0"/>
              <a:t>food by 2020 </a:t>
            </a:r>
            <a:endParaRPr lang="en-US" dirty="0" smtClean="0"/>
          </a:p>
          <a:p>
            <a:r>
              <a:rPr lang="en-US" dirty="0" smtClean="0"/>
              <a:t>Sustainable Food Committee</a:t>
            </a:r>
          </a:p>
          <a:p>
            <a:endParaRPr lang="en-US" dirty="0"/>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327390" y="2382893"/>
            <a:ext cx="4038600" cy="2778594"/>
          </a:xfrm>
        </p:spPr>
      </p:pic>
    </p:spTree>
    <p:extLst>
      <p:ext uri="{BB962C8B-B14F-4D97-AF65-F5344CB8AC3E}">
        <p14:creationId xmlns:p14="http://schemas.microsoft.com/office/powerpoint/2010/main" val="832822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Terp Farm Food Safety Plan</a:t>
            </a:r>
            <a:endParaRPr lang="en-US" dirty="0"/>
          </a:p>
        </p:txBody>
      </p:sp>
      <p:pic>
        <p:nvPicPr>
          <p:cNvPr id="10" name="Content Placeholder 9"/>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297659" y="1673095"/>
            <a:ext cx="6512169" cy="4572000"/>
          </a:xfrm>
        </p:spPr>
      </p:pic>
      <p:sp>
        <p:nvSpPr>
          <p:cNvPr id="12" name="TextBox 11"/>
          <p:cNvSpPr txBox="1"/>
          <p:nvPr/>
        </p:nvSpPr>
        <p:spPr>
          <a:xfrm>
            <a:off x="7569109" y="6366121"/>
            <a:ext cx="1415772" cy="369332"/>
          </a:xfrm>
          <a:prstGeom prst="rect">
            <a:avLst/>
          </a:prstGeom>
          <a:noFill/>
        </p:spPr>
        <p:txBody>
          <a:bodyPr wrap="none" rtlCol="0">
            <a:spAutoFit/>
          </a:bodyPr>
          <a:lstStyle/>
          <a:p>
            <a:r>
              <a:rPr lang="en-US" dirty="0" smtClean="0"/>
              <a:t>Spring 2014</a:t>
            </a:r>
            <a:endParaRPr lang="en-US" dirty="0"/>
          </a:p>
        </p:txBody>
      </p:sp>
    </p:spTree>
    <p:extLst>
      <p:ext uri="{BB962C8B-B14F-4D97-AF65-F5344CB8AC3E}">
        <p14:creationId xmlns:p14="http://schemas.microsoft.com/office/powerpoint/2010/main" val="683585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7530" y="341305"/>
            <a:ext cx="7871720" cy="5903790"/>
          </a:xfrm>
          <a:prstGeom prst="rect">
            <a:avLst/>
          </a:prstGeom>
        </p:spPr>
      </p:pic>
    </p:spTree>
    <p:extLst>
      <p:ext uri="{BB962C8B-B14F-4D97-AF65-F5344CB8AC3E}">
        <p14:creationId xmlns:p14="http://schemas.microsoft.com/office/powerpoint/2010/main" val="231435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Terp Farm Pilot</a:t>
            </a:r>
            <a:endParaRPr lang="en-US" dirty="0"/>
          </a:p>
        </p:txBody>
      </p:sp>
      <p:sp>
        <p:nvSpPr>
          <p:cNvPr id="5" name="Content Placeholder 4"/>
          <p:cNvSpPr>
            <a:spLocks noGrp="1"/>
          </p:cNvSpPr>
          <p:nvPr>
            <p:ph sz="half" idx="1"/>
          </p:nvPr>
        </p:nvSpPr>
        <p:spPr/>
        <p:txBody>
          <a:bodyPr>
            <a:normAutofit lnSpcReduction="10000"/>
          </a:bodyPr>
          <a:lstStyle/>
          <a:p>
            <a:r>
              <a:rPr lang="en-US" sz="2400" dirty="0" smtClean="0"/>
              <a:t>Collaboration </a:t>
            </a:r>
          </a:p>
          <a:p>
            <a:pPr lvl="1"/>
            <a:r>
              <a:rPr lang="en-US" sz="1800" dirty="0" smtClean="0"/>
              <a:t>Department of Dining Services</a:t>
            </a:r>
          </a:p>
          <a:p>
            <a:pPr lvl="1"/>
            <a:r>
              <a:rPr lang="en-US" sz="1800" dirty="0" smtClean="0"/>
              <a:t>College of Agriculture and Natural Resources </a:t>
            </a:r>
          </a:p>
          <a:p>
            <a:pPr lvl="2"/>
            <a:r>
              <a:rPr lang="en-US" sz="1600" dirty="0" smtClean="0"/>
              <a:t>Maryland Agricultural Experiment Station </a:t>
            </a:r>
          </a:p>
          <a:p>
            <a:pPr lvl="2"/>
            <a:r>
              <a:rPr lang="en-US" sz="1600" dirty="0" smtClean="0"/>
              <a:t>Plant Sciences and Landscape Architecture </a:t>
            </a:r>
          </a:p>
          <a:p>
            <a:pPr lvl="2"/>
            <a:r>
              <a:rPr lang="en-US" sz="1600" dirty="0" smtClean="0"/>
              <a:t>Institute of Applied Agriculture </a:t>
            </a:r>
          </a:p>
          <a:p>
            <a:pPr lvl="1"/>
            <a:r>
              <a:rPr lang="en-US" sz="1800" dirty="0" smtClean="0"/>
              <a:t>Office of Sustainability  </a:t>
            </a:r>
          </a:p>
          <a:p>
            <a:pPr lvl="2"/>
            <a:endParaRPr lang="en-US" sz="1600" dirty="0" smtClean="0"/>
          </a:p>
          <a:p>
            <a:r>
              <a:rPr lang="en-US" sz="2400" dirty="0" smtClean="0"/>
              <a:t>Pilot Funding </a:t>
            </a:r>
          </a:p>
          <a:p>
            <a:pPr lvl="1"/>
            <a:r>
              <a:rPr lang="en-US" sz="1800" dirty="0" smtClean="0"/>
              <a:t>University </a:t>
            </a:r>
            <a:r>
              <a:rPr lang="en-US" sz="1800" dirty="0"/>
              <a:t>of Maryland’s Sustainability </a:t>
            </a:r>
            <a:r>
              <a:rPr lang="en-US" sz="1800" dirty="0" smtClean="0"/>
              <a:t>Fund: $</a:t>
            </a:r>
            <a:r>
              <a:rPr lang="en-US" sz="1800" dirty="0"/>
              <a:t>124,400 for </a:t>
            </a:r>
            <a:r>
              <a:rPr lang="en-US" sz="1800" dirty="0" smtClean="0"/>
              <a:t>3-year </a:t>
            </a:r>
            <a:r>
              <a:rPr lang="en-US" sz="1800" dirty="0"/>
              <a:t>Pilot </a:t>
            </a:r>
            <a:r>
              <a:rPr lang="en-US" sz="1800" dirty="0" smtClean="0"/>
              <a:t>Program</a:t>
            </a:r>
          </a:p>
          <a:p>
            <a:endParaRPr lang="en-US" sz="2800" dirty="0"/>
          </a:p>
        </p:txBody>
      </p:sp>
      <p:pic>
        <p:nvPicPr>
          <p:cNvPr id="4" name="Content Placeholder 3"/>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064323" y="1566160"/>
            <a:ext cx="3511153" cy="4681538"/>
          </a:xfrm>
        </p:spPr>
      </p:pic>
    </p:spTree>
    <p:extLst>
      <p:ext uri="{BB962C8B-B14F-4D97-AF65-F5344CB8AC3E}">
        <p14:creationId xmlns:p14="http://schemas.microsoft.com/office/powerpoint/2010/main" val="272680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 Terp Farm </a:t>
            </a:r>
            <a:r>
              <a:rPr lang="en-US" dirty="0" smtClean="0"/>
              <a:t>Pilot (cont.)</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Mission: </a:t>
            </a:r>
          </a:p>
          <a:p>
            <a:pPr lvl="1"/>
            <a:r>
              <a:rPr lang="en-US" dirty="0" smtClean="0"/>
              <a:t>Offer </a:t>
            </a:r>
            <a:r>
              <a:rPr lang="en-US" b="1" dirty="0" smtClean="0"/>
              <a:t>sustainable, four-season vegetable </a:t>
            </a:r>
            <a:r>
              <a:rPr lang="en-US" dirty="0" smtClean="0"/>
              <a:t>production for Dining Services </a:t>
            </a:r>
          </a:p>
          <a:p>
            <a:pPr lvl="1"/>
            <a:r>
              <a:rPr lang="en-US" b="1" dirty="0" smtClean="0"/>
              <a:t>Donate</a:t>
            </a:r>
            <a:r>
              <a:rPr lang="en-US" dirty="0" smtClean="0"/>
              <a:t> fresh produce to those in need at UMD and in our community</a:t>
            </a:r>
          </a:p>
          <a:p>
            <a:pPr lvl="1"/>
            <a:r>
              <a:rPr lang="en-US" dirty="0" smtClean="0"/>
              <a:t>Provide </a:t>
            </a:r>
            <a:r>
              <a:rPr lang="en-US" b="1" dirty="0" smtClean="0"/>
              <a:t>educational opportunities </a:t>
            </a:r>
            <a:r>
              <a:rPr lang="en-US" dirty="0" smtClean="0"/>
              <a:t>for the UMD students and the broader community </a:t>
            </a:r>
          </a:p>
          <a:p>
            <a:r>
              <a:rPr lang="en-US" dirty="0"/>
              <a:t>Staffing</a:t>
            </a:r>
          </a:p>
          <a:p>
            <a:pPr lvl="1"/>
            <a:r>
              <a:rPr lang="en-US" dirty="0"/>
              <a:t>Guy Kilpatric, </a:t>
            </a:r>
            <a:r>
              <a:rPr lang="en-US" dirty="0" smtClean="0"/>
              <a:t>Dining Services Lead </a:t>
            </a:r>
            <a:r>
              <a:rPr lang="en-US" dirty="0"/>
              <a:t>Agricultural Technician </a:t>
            </a:r>
          </a:p>
          <a:p>
            <a:pPr lvl="1"/>
            <a:r>
              <a:rPr lang="en-US" dirty="0"/>
              <a:t>Green Dining Team </a:t>
            </a:r>
          </a:p>
          <a:p>
            <a:pPr lvl="1"/>
            <a:r>
              <a:rPr lang="en-US" dirty="0"/>
              <a:t>Summer student staff team </a:t>
            </a:r>
          </a:p>
          <a:p>
            <a:r>
              <a:rPr lang="en-US" dirty="0" smtClean="0"/>
              <a:t>Location </a:t>
            </a:r>
          </a:p>
          <a:p>
            <a:pPr lvl="1"/>
            <a:r>
              <a:rPr lang="en-US" b="1" dirty="0" smtClean="0"/>
              <a:t>2+ acres </a:t>
            </a:r>
            <a:r>
              <a:rPr lang="en-US" dirty="0" smtClean="0"/>
              <a:t>at </a:t>
            </a:r>
            <a:r>
              <a:rPr lang="en-US" b="1" dirty="0" smtClean="0"/>
              <a:t>Upper Marlboro Facility </a:t>
            </a:r>
            <a:r>
              <a:rPr lang="en-US" dirty="0" smtClean="0"/>
              <a:t>Central MD Research and Education Center, 15 miles from Campus   </a:t>
            </a:r>
            <a:endParaRPr lang="en-US" dirty="0"/>
          </a:p>
        </p:txBody>
      </p:sp>
    </p:spTree>
    <p:extLst>
      <p:ext uri="{BB962C8B-B14F-4D97-AF65-F5344CB8AC3E}">
        <p14:creationId xmlns:p14="http://schemas.microsoft.com/office/powerpoint/2010/main" val="3846159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at Terp Farm</a:t>
            </a:r>
            <a:endParaRPr lang="en-US" dirty="0"/>
          </a:p>
        </p:txBody>
      </p:sp>
      <p:pic>
        <p:nvPicPr>
          <p:cNvPr id="5" name="Content Placeholder 4"/>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2269463" y="1672457"/>
            <a:ext cx="4568561" cy="4572000"/>
          </a:xfrm>
        </p:spPr>
      </p:pic>
    </p:spTree>
    <p:extLst>
      <p:ext uri="{BB962C8B-B14F-4D97-AF65-F5344CB8AC3E}">
        <p14:creationId xmlns:p14="http://schemas.microsoft.com/office/powerpoint/2010/main" val="274342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a:t>
            </a:r>
            <a:r>
              <a:rPr lang="en-US" dirty="0" smtClean="0"/>
              <a:t>Outcomes: Crop Yield</a:t>
            </a:r>
            <a:endParaRPr lang="en-US" dirty="0"/>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2457622" y="1682823"/>
            <a:ext cx="4192244" cy="4572000"/>
          </a:xfrm>
        </p:spPr>
      </p:pic>
    </p:spTree>
    <p:extLst>
      <p:ext uri="{BB962C8B-B14F-4D97-AF65-F5344CB8AC3E}">
        <p14:creationId xmlns:p14="http://schemas.microsoft.com/office/powerpoint/2010/main" val="409982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a:t>
            </a:r>
            <a:r>
              <a:rPr lang="en-US" dirty="0" smtClean="0"/>
              <a:t>Outcomes: Produce Deliveries</a:t>
            </a:r>
            <a:endParaRPr lang="en-US" dirty="0"/>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2461370" y="1673095"/>
            <a:ext cx="4184748" cy="4572000"/>
          </a:xfrm>
        </p:spPr>
      </p:pic>
    </p:spTree>
    <p:extLst>
      <p:ext uri="{BB962C8B-B14F-4D97-AF65-F5344CB8AC3E}">
        <p14:creationId xmlns:p14="http://schemas.microsoft.com/office/powerpoint/2010/main" val="2220779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6759</TotalTime>
  <Words>1548</Words>
  <Application>Microsoft Office PowerPoint</Application>
  <PresentationFormat>On-screen Show (4:3)</PresentationFormat>
  <Paragraphs>188</Paragraphs>
  <Slides>41</Slides>
  <Notes>30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PowerPoint Presentation</vt:lpstr>
      <vt:lpstr>Presentation Outline</vt:lpstr>
      <vt:lpstr>PowerPoint Presentation</vt:lpstr>
      <vt:lpstr>Background: Green Dining</vt:lpstr>
      <vt:lpstr>Background: Terp Farm Pilot</vt:lpstr>
      <vt:lpstr>Background: Terp Farm Pilot (cont.)</vt:lpstr>
      <vt:lpstr>Sustainability at Terp Farm</vt:lpstr>
      <vt:lpstr>Year One Outcomes: Crop Yield</vt:lpstr>
      <vt:lpstr>Year One Outcomes: Produce Deliveries</vt:lpstr>
      <vt:lpstr>Year One Outcomes: Student Engagement</vt:lpstr>
      <vt:lpstr>Next Steps</vt:lpstr>
      <vt:lpstr>Terp Farm – Year One</vt:lpstr>
      <vt:lpstr>Terp Farm –Summer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 Trips</vt:lpstr>
      <vt:lpstr>Terp Farm – Fall</vt:lpstr>
      <vt:lpstr>PowerPoint Presentation</vt:lpstr>
      <vt:lpstr>PowerPoint Presentation</vt:lpstr>
      <vt:lpstr>PowerPoint Presentation</vt:lpstr>
      <vt:lpstr>PowerPoint Presentation</vt:lpstr>
      <vt:lpstr>PowerPoint Presentation</vt:lpstr>
      <vt:lpstr>Terp Farm – Winter &amp; Spring</vt:lpstr>
      <vt:lpstr>PowerPoint Presentation</vt:lpstr>
      <vt:lpstr>PowerPoint Presentation</vt:lpstr>
      <vt:lpstr>PowerPoint Presentation</vt:lpstr>
      <vt:lpstr>PowerPoint Presentation</vt:lpstr>
      <vt:lpstr>PowerPoint Presentation</vt:lpstr>
      <vt:lpstr>Terp Farm Food Safety Plan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Terp Farm Student Intern</dc:title>
  <dc:creator>Karyn Owens</dc:creator>
  <cp:lastModifiedBy>Allison Lilly</cp:lastModifiedBy>
  <cp:revision>72</cp:revision>
  <dcterms:created xsi:type="dcterms:W3CDTF">2014-09-27T03:37:55Z</dcterms:created>
  <dcterms:modified xsi:type="dcterms:W3CDTF">2015-05-04T15:13:23Z</dcterms:modified>
</cp:coreProperties>
</file>